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509" r:id="rId2"/>
    <p:sldId id="267" r:id="rId3"/>
    <p:sldId id="283" r:id="rId4"/>
    <p:sldId id="297" r:id="rId5"/>
    <p:sldId id="304" r:id="rId6"/>
    <p:sldId id="353" r:id="rId7"/>
    <p:sldId id="305" r:id="rId8"/>
    <p:sldId id="311" r:id="rId9"/>
    <p:sldId id="308" r:id="rId10"/>
    <p:sldId id="309" r:id="rId11"/>
    <p:sldId id="310" r:id="rId12"/>
    <p:sldId id="313" r:id="rId13"/>
    <p:sldId id="321" r:id="rId14"/>
    <p:sldId id="320" r:id="rId15"/>
    <p:sldId id="314" r:id="rId16"/>
    <p:sldId id="317" r:id="rId17"/>
    <p:sldId id="312" r:id="rId18"/>
    <p:sldId id="318" r:id="rId19"/>
    <p:sldId id="319" r:id="rId20"/>
    <p:sldId id="322" r:id="rId21"/>
    <p:sldId id="323" r:id="rId22"/>
    <p:sldId id="324" r:id="rId23"/>
    <p:sldId id="315" r:id="rId24"/>
    <p:sldId id="354" r:id="rId25"/>
    <p:sldId id="316" r:id="rId26"/>
    <p:sldId id="326" r:id="rId27"/>
    <p:sldId id="325" r:id="rId28"/>
    <p:sldId id="349" r:id="rId29"/>
    <p:sldId id="332" r:id="rId30"/>
    <p:sldId id="327" r:id="rId31"/>
    <p:sldId id="331" r:id="rId32"/>
    <p:sldId id="350" r:id="rId33"/>
    <p:sldId id="328" r:id="rId34"/>
    <p:sldId id="334" r:id="rId35"/>
    <p:sldId id="358" r:id="rId36"/>
    <p:sldId id="336" r:id="rId37"/>
    <p:sldId id="335" r:id="rId38"/>
    <p:sldId id="337" r:id="rId39"/>
    <p:sldId id="360" r:id="rId40"/>
    <p:sldId id="339" r:id="rId41"/>
    <p:sldId id="351" r:id="rId42"/>
    <p:sldId id="330" r:id="rId43"/>
    <p:sldId id="338" r:id="rId44"/>
    <p:sldId id="424" r:id="rId45"/>
    <p:sldId id="507" r:id="rId46"/>
    <p:sldId id="426" r:id="rId47"/>
    <p:sldId id="508" r:id="rId48"/>
    <p:sldId id="352" r:id="rId49"/>
    <p:sldId id="340" r:id="rId50"/>
    <p:sldId id="341" r:id="rId51"/>
    <p:sldId id="342" r:id="rId52"/>
    <p:sldId id="343" r:id="rId53"/>
    <p:sldId id="355" r:id="rId54"/>
    <p:sldId id="344" r:id="rId55"/>
    <p:sldId id="346" r:id="rId56"/>
    <p:sldId id="345" r:id="rId57"/>
    <p:sldId id="348" r:id="rId58"/>
    <p:sldId id="359" r:id="rId59"/>
    <p:sldId id="36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0"/>
    <p:restoredTop sz="84447"/>
  </p:normalViewPr>
  <p:slideViewPr>
    <p:cSldViewPr snapToGrid="0">
      <p:cViewPr varScale="1">
        <p:scale>
          <a:sx n="121" d="100"/>
          <a:sy n="121" d="100"/>
        </p:scale>
        <p:origin x="1208"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5C55-2E36-BB4B-BD88-2F54FB58BB40}" type="datetimeFigureOut">
              <a:rPr lang="en-US" smtClean="0"/>
              <a:t>9/25/25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A85E9-64CD-4A46-A32C-74A207A795CB}" type="slidenum">
              <a:rPr lang="en-US" smtClean="0"/>
              <a:t>‹#›</a:t>
            </a:fld>
            <a:endParaRPr lang="en-US"/>
          </a:p>
        </p:txBody>
      </p:sp>
    </p:spTree>
    <p:extLst>
      <p:ext uri="{BB962C8B-B14F-4D97-AF65-F5344CB8AC3E}">
        <p14:creationId xmlns:p14="http://schemas.microsoft.com/office/powerpoint/2010/main" val="57870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a:t>
            </a:fld>
            <a:endParaRPr lang="en-US"/>
          </a:p>
        </p:txBody>
      </p:sp>
    </p:spTree>
    <p:extLst>
      <p:ext uri="{BB962C8B-B14F-4D97-AF65-F5344CB8AC3E}">
        <p14:creationId xmlns:p14="http://schemas.microsoft.com/office/powerpoint/2010/main" val="31174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11</a:t>
            </a:fld>
            <a:endParaRPr lang="en-US"/>
          </a:p>
        </p:txBody>
      </p:sp>
    </p:spTree>
    <p:extLst>
      <p:ext uri="{BB962C8B-B14F-4D97-AF65-F5344CB8AC3E}">
        <p14:creationId xmlns:p14="http://schemas.microsoft.com/office/powerpoint/2010/main" val="2420387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12</a:t>
            </a:fld>
            <a:endParaRPr lang="en-US"/>
          </a:p>
        </p:txBody>
      </p:sp>
    </p:spTree>
    <p:extLst>
      <p:ext uri="{BB962C8B-B14F-4D97-AF65-F5344CB8AC3E}">
        <p14:creationId xmlns:p14="http://schemas.microsoft.com/office/powerpoint/2010/main" val="86727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13</a:t>
            </a:fld>
            <a:endParaRPr lang="en-US"/>
          </a:p>
        </p:txBody>
      </p:sp>
    </p:spTree>
    <p:extLst>
      <p:ext uri="{BB962C8B-B14F-4D97-AF65-F5344CB8AC3E}">
        <p14:creationId xmlns:p14="http://schemas.microsoft.com/office/powerpoint/2010/main" val="84811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14</a:t>
            </a:fld>
            <a:endParaRPr lang="en-US"/>
          </a:p>
        </p:txBody>
      </p:sp>
    </p:spTree>
    <p:extLst>
      <p:ext uri="{BB962C8B-B14F-4D97-AF65-F5344CB8AC3E}">
        <p14:creationId xmlns:p14="http://schemas.microsoft.com/office/powerpoint/2010/main" val="236116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15</a:t>
            </a:fld>
            <a:endParaRPr lang="en-US"/>
          </a:p>
        </p:txBody>
      </p:sp>
    </p:spTree>
    <p:extLst>
      <p:ext uri="{BB962C8B-B14F-4D97-AF65-F5344CB8AC3E}">
        <p14:creationId xmlns:p14="http://schemas.microsoft.com/office/powerpoint/2010/main" val="3529503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16</a:t>
            </a:fld>
            <a:endParaRPr lang="en-US"/>
          </a:p>
        </p:txBody>
      </p:sp>
    </p:spTree>
    <p:extLst>
      <p:ext uri="{BB962C8B-B14F-4D97-AF65-F5344CB8AC3E}">
        <p14:creationId xmlns:p14="http://schemas.microsoft.com/office/powerpoint/2010/main" val="201487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17</a:t>
            </a:fld>
            <a:endParaRPr lang="en-US"/>
          </a:p>
        </p:txBody>
      </p:sp>
    </p:spTree>
    <p:extLst>
      <p:ext uri="{BB962C8B-B14F-4D97-AF65-F5344CB8AC3E}">
        <p14:creationId xmlns:p14="http://schemas.microsoft.com/office/powerpoint/2010/main" val="114305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18</a:t>
            </a:fld>
            <a:endParaRPr lang="en-US"/>
          </a:p>
        </p:txBody>
      </p:sp>
    </p:spTree>
    <p:extLst>
      <p:ext uri="{BB962C8B-B14F-4D97-AF65-F5344CB8AC3E}">
        <p14:creationId xmlns:p14="http://schemas.microsoft.com/office/powerpoint/2010/main" val="921008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19</a:t>
            </a:fld>
            <a:endParaRPr lang="en-US"/>
          </a:p>
        </p:txBody>
      </p:sp>
    </p:spTree>
    <p:extLst>
      <p:ext uri="{BB962C8B-B14F-4D97-AF65-F5344CB8AC3E}">
        <p14:creationId xmlns:p14="http://schemas.microsoft.com/office/powerpoint/2010/main" val="2979763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20</a:t>
            </a:fld>
            <a:endParaRPr lang="en-US"/>
          </a:p>
        </p:txBody>
      </p:sp>
    </p:spTree>
    <p:extLst>
      <p:ext uri="{BB962C8B-B14F-4D97-AF65-F5344CB8AC3E}">
        <p14:creationId xmlns:p14="http://schemas.microsoft.com/office/powerpoint/2010/main" val="343449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a:t>
            </a:fld>
            <a:endParaRPr lang="en-US"/>
          </a:p>
        </p:txBody>
      </p:sp>
    </p:spTree>
    <p:extLst>
      <p:ext uri="{BB962C8B-B14F-4D97-AF65-F5344CB8AC3E}">
        <p14:creationId xmlns:p14="http://schemas.microsoft.com/office/powerpoint/2010/main" val="48067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21</a:t>
            </a:fld>
            <a:endParaRPr lang="en-US"/>
          </a:p>
        </p:txBody>
      </p:sp>
    </p:spTree>
    <p:extLst>
      <p:ext uri="{BB962C8B-B14F-4D97-AF65-F5344CB8AC3E}">
        <p14:creationId xmlns:p14="http://schemas.microsoft.com/office/powerpoint/2010/main" val="1895611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22</a:t>
            </a:fld>
            <a:endParaRPr lang="en-US"/>
          </a:p>
        </p:txBody>
      </p:sp>
    </p:spTree>
    <p:extLst>
      <p:ext uri="{BB962C8B-B14F-4D97-AF65-F5344CB8AC3E}">
        <p14:creationId xmlns:p14="http://schemas.microsoft.com/office/powerpoint/2010/main" val="1431185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23</a:t>
            </a:fld>
            <a:endParaRPr lang="en-US"/>
          </a:p>
        </p:txBody>
      </p:sp>
    </p:spTree>
    <p:extLst>
      <p:ext uri="{BB962C8B-B14F-4D97-AF65-F5344CB8AC3E}">
        <p14:creationId xmlns:p14="http://schemas.microsoft.com/office/powerpoint/2010/main" val="417771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24</a:t>
            </a:fld>
            <a:endParaRPr lang="en-US"/>
          </a:p>
        </p:txBody>
      </p:sp>
    </p:spTree>
    <p:extLst>
      <p:ext uri="{BB962C8B-B14F-4D97-AF65-F5344CB8AC3E}">
        <p14:creationId xmlns:p14="http://schemas.microsoft.com/office/powerpoint/2010/main" val="771132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25</a:t>
            </a:fld>
            <a:endParaRPr lang="en-US"/>
          </a:p>
        </p:txBody>
      </p:sp>
    </p:spTree>
    <p:extLst>
      <p:ext uri="{BB962C8B-B14F-4D97-AF65-F5344CB8AC3E}">
        <p14:creationId xmlns:p14="http://schemas.microsoft.com/office/powerpoint/2010/main" val="2090456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26</a:t>
            </a:fld>
            <a:endParaRPr lang="en-US"/>
          </a:p>
        </p:txBody>
      </p:sp>
    </p:spTree>
    <p:extLst>
      <p:ext uri="{BB962C8B-B14F-4D97-AF65-F5344CB8AC3E}">
        <p14:creationId xmlns:p14="http://schemas.microsoft.com/office/powerpoint/2010/main" val="3232069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27</a:t>
            </a:fld>
            <a:endParaRPr lang="en-US"/>
          </a:p>
        </p:txBody>
      </p:sp>
    </p:spTree>
    <p:extLst>
      <p:ext uri="{BB962C8B-B14F-4D97-AF65-F5344CB8AC3E}">
        <p14:creationId xmlns:p14="http://schemas.microsoft.com/office/powerpoint/2010/main" val="4253186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28</a:t>
            </a:fld>
            <a:endParaRPr lang="en-US"/>
          </a:p>
        </p:txBody>
      </p:sp>
    </p:spTree>
    <p:extLst>
      <p:ext uri="{BB962C8B-B14F-4D97-AF65-F5344CB8AC3E}">
        <p14:creationId xmlns:p14="http://schemas.microsoft.com/office/powerpoint/2010/main" val="209285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29</a:t>
            </a:fld>
            <a:endParaRPr lang="en-US"/>
          </a:p>
        </p:txBody>
      </p:sp>
    </p:spTree>
    <p:extLst>
      <p:ext uri="{BB962C8B-B14F-4D97-AF65-F5344CB8AC3E}">
        <p14:creationId xmlns:p14="http://schemas.microsoft.com/office/powerpoint/2010/main" val="274876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30</a:t>
            </a:fld>
            <a:endParaRPr lang="en-US"/>
          </a:p>
        </p:txBody>
      </p:sp>
    </p:spTree>
    <p:extLst>
      <p:ext uri="{BB962C8B-B14F-4D97-AF65-F5344CB8AC3E}">
        <p14:creationId xmlns:p14="http://schemas.microsoft.com/office/powerpoint/2010/main" val="240556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a:t>
            </a:fld>
            <a:endParaRPr lang="en-US"/>
          </a:p>
        </p:txBody>
      </p:sp>
    </p:spTree>
    <p:extLst>
      <p:ext uri="{BB962C8B-B14F-4D97-AF65-F5344CB8AC3E}">
        <p14:creationId xmlns:p14="http://schemas.microsoft.com/office/powerpoint/2010/main" val="1299557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31</a:t>
            </a:fld>
            <a:endParaRPr lang="en-US"/>
          </a:p>
        </p:txBody>
      </p:sp>
    </p:spTree>
    <p:extLst>
      <p:ext uri="{BB962C8B-B14F-4D97-AF65-F5344CB8AC3E}">
        <p14:creationId xmlns:p14="http://schemas.microsoft.com/office/powerpoint/2010/main" val="1127845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32</a:t>
            </a:fld>
            <a:endParaRPr lang="en-US"/>
          </a:p>
        </p:txBody>
      </p:sp>
    </p:spTree>
    <p:extLst>
      <p:ext uri="{BB962C8B-B14F-4D97-AF65-F5344CB8AC3E}">
        <p14:creationId xmlns:p14="http://schemas.microsoft.com/office/powerpoint/2010/main" val="3044887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33</a:t>
            </a:fld>
            <a:endParaRPr lang="en-US"/>
          </a:p>
        </p:txBody>
      </p:sp>
    </p:spTree>
    <p:extLst>
      <p:ext uri="{BB962C8B-B14F-4D97-AF65-F5344CB8AC3E}">
        <p14:creationId xmlns:p14="http://schemas.microsoft.com/office/powerpoint/2010/main" val="41164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34</a:t>
            </a:fld>
            <a:endParaRPr lang="en-US"/>
          </a:p>
        </p:txBody>
      </p:sp>
    </p:spTree>
    <p:extLst>
      <p:ext uri="{BB962C8B-B14F-4D97-AF65-F5344CB8AC3E}">
        <p14:creationId xmlns:p14="http://schemas.microsoft.com/office/powerpoint/2010/main" val="3342759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35</a:t>
            </a:fld>
            <a:endParaRPr lang="en-US"/>
          </a:p>
        </p:txBody>
      </p:sp>
    </p:spTree>
    <p:extLst>
      <p:ext uri="{BB962C8B-B14F-4D97-AF65-F5344CB8AC3E}">
        <p14:creationId xmlns:p14="http://schemas.microsoft.com/office/powerpoint/2010/main" val="1905363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36</a:t>
            </a:fld>
            <a:endParaRPr lang="en-US"/>
          </a:p>
        </p:txBody>
      </p:sp>
    </p:spTree>
    <p:extLst>
      <p:ext uri="{BB962C8B-B14F-4D97-AF65-F5344CB8AC3E}">
        <p14:creationId xmlns:p14="http://schemas.microsoft.com/office/powerpoint/2010/main" val="3265750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37</a:t>
            </a:fld>
            <a:endParaRPr lang="en-US"/>
          </a:p>
        </p:txBody>
      </p:sp>
    </p:spTree>
    <p:extLst>
      <p:ext uri="{BB962C8B-B14F-4D97-AF65-F5344CB8AC3E}">
        <p14:creationId xmlns:p14="http://schemas.microsoft.com/office/powerpoint/2010/main" val="1003054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38</a:t>
            </a:fld>
            <a:endParaRPr lang="en-US"/>
          </a:p>
        </p:txBody>
      </p:sp>
    </p:spTree>
    <p:extLst>
      <p:ext uri="{BB962C8B-B14F-4D97-AF65-F5344CB8AC3E}">
        <p14:creationId xmlns:p14="http://schemas.microsoft.com/office/powerpoint/2010/main" val="1883847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39</a:t>
            </a:fld>
            <a:endParaRPr lang="en-US"/>
          </a:p>
        </p:txBody>
      </p:sp>
    </p:spTree>
    <p:extLst>
      <p:ext uri="{BB962C8B-B14F-4D97-AF65-F5344CB8AC3E}">
        <p14:creationId xmlns:p14="http://schemas.microsoft.com/office/powerpoint/2010/main" val="1889424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40</a:t>
            </a:fld>
            <a:endParaRPr lang="en-US"/>
          </a:p>
        </p:txBody>
      </p:sp>
    </p:spTree>
    <p:extLst>
      <p:ext uri="{BB962C8B-B14F-4D97-AF65-F5344CB8AC3E}">
        <p14:creationId xmlns:p14="http://schemas.microsoft.com/office/powerpoint/2010/main" val="379957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a:t>
            </a:fld>
            <a:endParaRPr lang="en-US"/>
          </a:p>
        </p:txBody>
      </p:sp>
    </p:spTree>
    <p:extLst>
      <p:ext uri="{BB962C8B-B14F-4D97-AF65-F5344CB8AC3E}">
        <p14:creationId xmlns:p14="http://schemas.microsoft.com/office/powerpoint/2010/main" val="932900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41</a:t>
            </a:fld>
            <a:endParaRPr lang="en-US"/>
          </a:p>
        </p:txBody>
      </p:sp>
    </p:spTree>
    <p:extLst>
      <p:ext uri="{BB962C8B-B14F-4D97-AF65-F5344CB8AC3E}">
        <p14:creationId xmlns:p14="http://schemas.microsoft.com/office/powerpoint/2010/main" val="2440933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42</a:t>
            </a:fld>
            <a:endParaRPr lang="en-US"/>
          </a:p>
        </p:txBody>
      </p:sp>
    </p:spTree>
    <p:extLst>
      <p:ext uri="{BB962C8B-B14F-4D97-AF65-F5344CB8AC3E}">
        <p14:creationId xmlns:p14="http://schemas.microsoft.com/office/powerpoint/2010/main" val="214948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43</a:t>
            </a:fld>
            <a:endParaRPr lang="en-US"/>
          </a:p>
        </p:txBody>
      </p:sp>
    </p:spTree>
    <p:extLst>
      <p:ext uri="{BB962C8B-B14F-4D97-AF65-F5344CB8AC3E}">
        <p14:creationId xmlns:p14="http://schemas.microsoft.com/office/powerpoint/2010/main" val="1001851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combine three of these functions with j</a:t>
            </a:r>
          </a:p>
        </p:txBody>
      </p:sp>
      <p:sp>
        <p:nvSpPr>
          <p:cNvPr id="4" name="Slide Number Placeholder 3"/>
          <p:cNvSpPr>
            <a:spLocks noGrp="1"/>
          </p:cNvSpPr>
          <p:nvPr>
            <p:ph type="sldNum" sz="quarter" idx="5"/>
          </p:nvPr>
        </p:nvSpPr>
        <p:spPr/>
        <p:txBody>
          <a:bodyPr/>
          <a:lstStyle/>
          <a:p>
            <a:fld id="{F3C097A0-37D2-654A-874F-99FA23BC11A3}" type="slidenum">
              <a:rPr lang="en-US" smtClean="0"/>
              <a:t>44</a:t>
            </a:fld>
            <a:endParaRPr lang="en-US"/>
          </a:p>
        </p:txBody>
      </p:sp>
    </p:spTree>
    <p:extLst>
      <p:ext uri="{BB962C8B-B14F-4D97-AF65-F5344CB8AC3E}">
        <p14:creationId xmlns:p14="http://schemas.microsoft.com/office/powerpoint/2010/main" val="1566808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45</a:t>
            </a:fld>
            <a:endParaRPr lang="en-US"/>
          </a:p>
        </p:txBody>
      </p:sp>
    </p:spTree>
    <p:extLst>
      <p:ext uri="{BB962C8B-B14F-4D97-AF65-F5344CB8AC3E}">
        <p14:creationId xmlns:p14="http://schemas.microsoft.com/office/powerpoint/2010/main" val="1552226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can draw this model as a “neural network”, and again it is just an equation, with the inputs on the rights, the output on the left, and a bunch of parameters (in blue) that determine the shape of the function.</a:t>
            </a:r>
          </a:p>
          <a:p>
            <a:endParaRPr lang="en-US" dirty="0"/>
          </a:p>
          <a:p>
            <a:r>
              <a:rPr lang="en-US" dirty="0"/>
              <a:t>This idea extends to three inputs – now we would have a volume with an output at each position in the volume.  We would make functions which just changed smoothly in one direction in 3D space, cut them off where they are less than zero and recombine and we’d get some complicated function in 3D.  </a:t>
            </a:r>
          </a:p>
          <a:p>
            <a:endParaRPr lang="en-US" dirty="0"/>
          </a:p>
          <a:p>
            <a:r>
              <a:rPr lang="en-US" dirty="0"/>
              <a:t>And the idea extends to larger numbers of inputs too… I just can’t draw or explain it any more… it’s best thought of as a more complicated equation.</a:t>
            </a:r>
          </a:p>
        </p:txBody>
      </p:sp>
      <p:sp>
        <p:nvSpPr>
          <p:cNvPr id="4" name="Slide Number Placeholder 3"/>
          <p:cNvSpPr>
            <a:spLocks noGrp="1"/>
          </p:cNvSpPr>
          <p:nvPr>
            <p:ph type="sldNum" sz="quarter" idx="5"/>
          </p:nvPr>
        </p:nvSpPr>
        <p:spPr/>
        <p:txBody>
          <a:bodyPr/>
          <a:lstStyle/>
          <a:p>
            <a:fld id="{F3C097A0-37D2-654A-874F-99FA23BC11A3}" type="slidenum">
              <a:rPr lang="en-US" smtClean="0"/>
              <a:t>46</a:t>
            </a:fld>
            <a:endParaRPr lang="en-US"/>
          </a:p>
        </p:txBody>
      </p:sp>
    </p:spTree>
    <p:extLst>
      <p:ext uri="{BB962C8B-B14F-4D97-AF65-F5344CB8AC3E}">
        <p14:creationId xmlns:p14="http://schemas.microsoft.com/office/powerpoint/2010/main" val="2631862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47</a:t>
            </a:fld>
            <a:endParaRPr lang="en-US"/>
          </a:p>
        </p:txBody>
      </p:sp>
    </p:spTree>
    <p:extLst>
      <p:ext uri="{BB962C8B-B14F-4D97-AF65-F5344CB8AC3E}">
        <p14:creationId xmlns:p14="http://schemas.microsoft.com/office/powerpoint/2010/main" val="82497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48</a:t>
            </a:fld>
            <a:endParaRPr lang="en-US"/>
          </a:p>
        </p:txBody>
      </p:sp>
    </p:spTree>
    <p:extLst>
      <p:ext uri="{BB962C8B-B14F-4D97-AF65-F5344CB8AC3E}">
        <p14:creationId xmlns:p14="http://schemas.microsoft.com/office/powerpoint/2010/main" val="2581587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49</a:t>
            </a:fld>
            <a:endParaRPr lang="en-US"/>
          </a:p>
        </p:txBody>
      </p:sp>
    </p:spTree>
    <p:extLst>
      <p:ext uri="{BB962C8B-B14F-4D97-AF65-F5344CB8AC3E}">
        <p14:creationId xmlns:p14="http://schemas.microsoft.com/office/powerpoint/2010/main" val="383829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50</a:t>
            </a:fld>
            <a:endParaRPr lang="en-US"/>
          </a:p>
        </p:txBody>
      </p:sp>
    </p:spTree>
    <p:extLst>
      <p:ext uri="{BB962C8B-B14F-4D97-AF65-F5344CB8AC3E}">
        <p14:creationId xmlns:p14="http://schemas.microsoft.com/office/powerpoint/2010/main" val="41830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6</a:t>
            </a:fld>
            <a:endParaRPr lang="en-US"/>
          </a:p>
        </p:txBody>
      </p:sp>
    </p:spTree>
    <p:extLst>
      <p:ext uri="{BB962C8B-B14F-4D97-AF65-F5344CB8AC3E}">
        <p14:creationId xmlns:p14="http://schemas.microsoft.com/office/powerpoint/2010/main" val="925045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51</a:t>
            </a:fld>
            <a:endParaRPr lang="en-US"/>
          </a:p>
        </p:txBody>
      </p:sp>
    </p:spTree>
    <p:extLst>
      <p:ext uri="{BB962C8B-B14F-4D97-AF65-F5344CB8AC3E}">
        <p14:creationId xmlns:p14="http://schemas.microsoft.com/office/powerpoint/2010/main" val="1366002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52</a:t>
            </a:fld>
            <a:endParaRPr lang="en-US"/>
          </a:p>
        </p:txBody>
      </p:sp>
    </p:spTree>
    <p:extLst>
      <p:ext uri="{BB962C8B-B14F-4D97-AF65-F5344CB8AC3E}">
        <p14:creationId xmlns:p14="http://schemas.microsoft.com/office/powerpoint/2010/main" val="3881261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53</a:t>
            </a:fld>
            <a:endParaRPr lang="en-US"/>
          </a:p>
        </p:txBody>
      </p:sp>
    </p:spTree>
    <p:extLst>
      <p:ext uri="{BB962C8B-B14F-4D97-AF65-F5344CB8AC3E}">
        <p14:creationId xmlns:p14="http://schemas.microsoft.com/office/powerpoint/2010/main" val="3783651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54</a:t>
            </a:fld>
            <a:endParaRPr lang="en-US"/>
          </a:p>
        </p:txBody>
      </p:sp>
    </p:spTree>
    <p:extLst>
      <p:ext uri="{BB962C8B-B14F-4D97-AF65-F5344CB8AC3E}">
        <p14:creationId xmlns:p14="http://schemas.microsoft.com/office/powerpoint/2010/main" val="668836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55</a:t>
            </a:fld>
            <a:endParaRPr lang="en-US"/>
          </a:p>
        </p:txBody>
      </p:sp>
    </p:spTree>
    <p:extLst>
      <p:ext uri="{BB962C8B-B14F-4D97-AF65-F5344CB8AC3E}">
        <p14:creationId xmlns:p14="http://schemas.microsoft.com/office/powerpoint/2010/main" val="1659436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56</a:t>
            </a:fld>
            <a:endParaRPr lang="en-US"/>
          </a:p>
        </p:txBody>
      </p:sp>
    </p:spTree>
    <p:extLst>
      <p:ext uri="{BB962C8B-B14F-4D97-AF65-F5344CB8AC3E}">
        <p14:creationId xmlns:p14="http://schemas.microsoft.com/office/powerpoint/2010/main" val="297748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57</a:t>
            </a:fld>
            <a:endParaRPr lang="en-US"/>
          </a:p>
        </p:txBody>
      </p:sp>
    </p:spTree>
    <p:extLst>
      <p:ext uri="{BB962C8B-B14F-4D97-AF65-F5344CB8AC3E}">
        <p14:creationId xmlns:p14="http://schemas.microsoft.com/office/powerpoint/2010/main" val="2292804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58</a:t>
            </a:fld>
            <a:endParaRPr lang="en-US"/>
          </a:p>
        </p:txBody>
      </p:sp>
    </p:spTree>
    <p:extLst>
      <p:ext uri="{BB962C8B-B14F-4D97-AF65-F5344CB8AC3E}">
        <p14:creationId xmlns:p14="http://schemas.microsoft.com/office/powerpoint/2010/main" val="1581829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59</a:t>
            </a:fld>
            <a:endParaRPr lang="en-US"/>
          </a:p>
        </p:txBody>
      </p:sp>
    </p:spTree>
    <p:extLst>
      <p:ext uri="{BB962C8B-B14F-4D97-AF65-F5344CB8AC3E}">
        <p14:creationId xmlns:p14="http://schemas.microsoft.com/office/powerpoint/2010/main" val="208588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7</a:t>
            </a:fld>
            <a:endParaRPr lang="en-US"/>
          </a:p>
        </p:txBody>
      </p:sp>
    </p:spTree>
    <p:extLst>
      <p:ext uri="{BB962C8B-B14F-4D97-AF65-F5344CB8AC3E}">
        <p14:creationId xmlns:p14="http://schemas.microsoft.com/office/powerpoint/2010/main" val="165385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8</a:t>
            </a:fld>
            <a:endParaRPr lang="en-US"/>
          </a:p>
        </p:txBody>
      </p:sp>
    </p:spTree>
    <p:extLst>
      <p:ext uri="{BB962C8B-B14F-4D97-AF65-F5344CB8AC3E}">
        <p14:creationId xmlns:p14="http://schemas.microsoft.com/office/powerpoint/2010/main" val="400174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9</a:t>
            </a:fld>
            <a:endParaRPr lang="en-US"/>
          </a:p>
        </p:txBody>
      </p:sp>
    </p:spTree>
    <p:extLst>
      <p:ext uri="{BB962C8B-B14F-4D97-AF65-F5344CB8AC3E}">
        <p14:creationId xmlns:p14="http://schemas.microsoft.com/office/powerpoint/2010/main" val="78827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A85E9-64CD-4A46-A32C-74A207A795CB}" type="slidenum">
              <a:rPr lang="en-US" smtClean="0"/>
              <a:t>10</a:t>
            </a:fld>
            <a:endParaRPr lang="en-US"/>
          </a:p>
        </p:txBody>
      </p:sp>
    </p:spTree>
    <p:extLst>
      <p:ext uri="{BB962C8B-B14F-4D97-AF65-F5344CB8AC3E}">
        <p14:creationId xmlns:p14="http://schemas.microsoft.com/office/powerpoint/2010/main" val="381589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3A40-D5E0-7771-D1ED-F028CDF38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BD299A-EB1C-BF00-4199-84EC4307C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BA984-5BFD-7406-1A02-FA0C2CF09A53}"/>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0953F084-F5B3-4DC0-8545-DDCB64D10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E1549-D0EA-C648-19C3-8B221C373C8C}"/>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147622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0FD8-2910-0665-2A7C-51F4BC9DE4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8326A-7CC8-62A4-9001-7E3A3200A7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822E3-32F6-1347-59DB-3163FBE6A0F0}"/>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E55CB9BF-3646-69A4-7E25-EADE65878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4B90B-5072-43DF-8E4C-F14F548585F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404494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E803A1-ADD5-DF1A-E459-2DB25AD024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C63BAD-3858-F6F3-021B-EB4C621AA3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82C2E-CE8E-A55C-18FF-25244AD1884F}"/>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9231AB4C-5242-1CF1-B6AE-0C8669CD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CC0FB-F4D2-8CC1-8C50-323C7ADD2FBD}"/>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8202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48AF-A65E-BCA1-F400-F24733A79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02CBC-F46A-578A-030E-73AA793EB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FCC42-FA8F-8CEC-2EF3-4E5BEE0F70AA}"/>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C08AB438-6B21-276E-EBC8-0B3A64A28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03947-33E2-8AEF-97E3-3D1846ED8169}"/>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40982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58DC-0F05-4B30-4960-9D21AC419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FF3E9C-52F8-B3C0-181D-440DD32C8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B3366-E47B-50B1-3F87-DF11005CF71F}"/>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CB33DAD2-72EC-1827-763F-6A28095BE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D2C16-8E6A-2930-84F2-8D8852E7D008}"/>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117712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5C2E-3180-780E-EDD2-8CA98A781E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3B868-FFD2-A767-DAAA-893A84B09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6E9650-12DA-595F-2EF4-84E9A9506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A2976B-2009-6FC5-8953-33FDEB67363C}"/>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6" name="Footer Placeholder 5">
            <a:extLst>
              <a:ext uri="{FF2B5EF4-FFF2-40B4-BE49-F238E27FC236}">
                <a16:creationId xmlns:a16="http://schemas.microsoft.com/office/drawing/2014/main" id="{51946D72-77C9-768D-03C0-FE1C38CE5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73C7B-0BFD-E8A5-F9D3-5B78977150B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64347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B58-B508-6295-2894-B63E22331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CC388-AE0A-16CF-576D-8988C92944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8BDD52-27A6-7228-16EF-A913D1EE19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D344C-F116-CCA7-B6BB-A865964DD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062289-FD1E-0167-3998-9561DAD8B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F2CD8D-99B8-C250-0E60-88163CB3CC14}"/>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8" name="Footer Placeholder 7">
            <a:extLst>
              <a:ext uri="{FF2B5EF4-FFF2-40B4-BE49-F238E27FC236}">
                <a16:creationId xmlns:a16="http://schemas.microsoft.com/office/drawing/2014/main" id="{7811BD50-1996-3763-7908-DEBE180ADC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67025-6F25-C54E-4B73-FE0164969825}"/>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222163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ECBD-A15C-EAF3-D938-F67E4D700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139CE7-E8CB-8541-DEA8-FD115DA00F83}"/>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4" name="Footer Placeholder 3">
            <a:extLst>
              <a:ext uri="{FF2B5EF4-FFF2-40B4-BE49-F238E27FC236}">
                <a16:creationId xmlns:a16="http://schemas.microsoft.com/office/drawing/2014/main" id="{DBEC1592-65CE-0D0B-DD29-9B1C6E3CD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E76AF-0798-83B8-876D-63BEC024A85D}"/>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74001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08A42-2B63-F08C-D089-BA3B3D16E4EF}"/>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3" name="Footer Placeholder 2">
            <a:extLst>
              <a:ext uri="{FF2B5EF4-FFF2-40B4-BE49-F238E27FC236}">
                <a16:creationId xmlns:a16="http://schemas.microsoft.com/office/drawing/2014/main" id="{DE7CEC19-D8BA-F24B-C686-1710FD42B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E07027-F6F5-75B6-19DE-64B79D498343}"/>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838103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81DC-D4D1-9743-1044-C422B3399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519040-C8B9-F047-7D1E-7808F5B85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7170B-BB47-97F3-5833-9D9AC3398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E993E-4E9E-26DC-30AF-0663AFD8168C}"/>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6" name="Footer Placeholder 5">
            <a:extLst>
              <a:ext uri="{FF2B5EF4-FFF2-40B4-BE49-F238E27FC236}">
                <a16:creationId xmlns:a16="http://schemas.microsoft.com/office/drawing/2014/main" id="{B4112D00-9377-706F-F878-479626D1C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8BEC0-EF5E-8B26-DD16-362B44AA2061}"/>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87160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7C20-C9FD-0D26-F447-78412A5F4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E9D5D2-B06C-7BF7-D206-4A8C4D667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70E091-D84C-EB4F-B379-D0CF585EB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BD5EE-55CE-01AB-FE80-BBBD781F82E8}"/>
              </a:ext>
            </a:extLst>
          </p:cNvPr>
          <p:cNvSpPr>
            <a:spLocks noGrp="1"/>
          </p:cNvSpPr>
          <p:nvPr>
            <p:ph type="dt" sz="half" idx="10"/>
          </p:nvPr>
        </p:nvSpPr>
        <p:spPr/>
        <p:txBody>
          <a:bodyPr/>
          <a:lstStyle/>
          <a:p>
            <a:fld id="{E9E37513-AE46-404A-907E-FCFA433B843C}" type="datetimeFigureOut">
              <a:rPr lang="en-US" smtClean="0"/>
              <a:t>9/25/25</a:t>
            </a:fld>
            <a:endParaRPr lang="en-US"/>
          </a:p>
        </p:txBody>
      </p:sp>
      <p:sp>
        <p:nvSpPr>
          <p:cNvPr id="6" name="Footer Placeholder 5">
            <a:extLst>
              <a:ext uri="{FF2B5EF4-FFF2-40B4-BE49-F238E27FC236}">
                <a16:creationId xmlns:a16="http://schemas.microsoft.com/office/drawing/2014/main" id="{E568E69F-94CB-EDA7-75F9-77B706302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27FF2-861A-3CD3-AC14-A98C459B919F}"/>
              </a:ext>
            </a:extLst>
          </p:cNvPr>
          <p:cNvSpPr>
            <a:spLocks noGrp="1"/>
          </p:cNvSpPr>
          <p:nvPr>
            <p:ph type="sldNum" sz="quarter" idx="12"/>
          </p:nvPr>
        </p:nvSpPr>
        <p:spPr/>
        <p:txBody>
          <a:bodyPr/>
          <a:lstStyle/>
          <a:p>
            <a:fld id="{B9289517-D550-D344-9344-64DFDF092C18}" type="slidenum">
              <a:rPr lang="en-US" smtClean="0"/>
              <a:t>‹#›</a:t>
            </a:fld>
            <a:endParaRPr lang="en-US"/>
          </a:p>
        </p:txBody>
      </p:sp>
    </p:spTree>
    <p:extLst>
      <p:ext uri="{BB962C8B-B14F-4D97-AF65-F5344CB8AC3E}">
        <p14:creationId xmlns:p14="http://schemas.microsoft.com/office/powerpoint/2010/main" val="382821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CA5A1-CA88-9107-8957-01C2FF7AF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20684-593F-AFE4-85F3-597750A76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01C51-15FB-F960-B5F7-BE4F5A4BE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37513-AE46-404A-907E-FCFA433B843C}" type="datetimeFigureOut">
              <a:rPr lang="en-US" smtClean="0"/>
              <a:t>9/25/25</a:t>
            </a:fld>
            <a:endParaRPr lang="en-US"/>
          </a:p>
        </p:txBody>
      </p:sp>
      <p:sp>
        <p:nvSpPr>
          <p:cNvPr id="5" name="Footer Placeholder 4">
            <a:extLst>
              <a:ext uri="{FF2B5EF4-FFF2-40B4-BE49-F238E27FC236}">
                <a16:creationId xmlns:a16="http://schemas.microsoft.com/office/drawing/2014/main" id="{4C3F6F67-3573-B39A-DDDC-3183314C18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7D5445-7775-27FC-40F9-97A4AD0CB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89517-D550-D344-9344-64DFDF092C18}" type="slidenum">
              <a:rPr lang="en-US" smtClean="0"/>
              <a:t>‹#›</a:t>
            </a:fld>
            <a:endParaRPr lang="en-US"/>
          </a:p>
        </p:txBody>
      </p:sp>
    </p:spTree>
    <p:extLst>
      <p:ext uri="{BB962C8B-B14F-4D97-AF65-F5344CB8AC3E}">
        <p14:creationId xmlns:p14="http://schemas.microsoft.com/office/powerpoint/2010/main" val="60495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4.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emf"/></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2.emf"/><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4.sv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3B78-228D-ADD4-26E8-DD5A2417A3C2}"/>
              </a:ext>
            </a:extLst>
          </p:cNvPr>
          <p:cNvSpPr>
            <a:spLocks noGrp="1"/>
          </p:cNvSpPr>
          <p:nvPr>
            <p:ph type="title"/>
          </p:nvPr>
        </p:nvSpPr>
        <p:spPr>
          <a:xfrm>
            <a:off x="838200" y="821804"/>
            <a:ext cx="10515600" cy="1433686"/>
          </a:xfrm>
        </p:spPr>
        <p:txBody>
          <a:bodyPr>
            <a:normAutofit/>
          </a:bodyPr>
          <a:lstStyle/>
          <a:p>
            <a:r>
              <a:rPr lang="en-US" dirty="0"/>
              <a:t>CSC422: Machine and Deep Learning</a:t>
            </a:r>
            <a:br>
              <a:rPr lang="en-US" dirty="0"/>
            </a:br>
            <a:r>
              <a:rPr lang="en-US" sz="3600" b="1" dirty="0"/>
              <a:t>Module 2 – Neural Networks</a:t>
            </a:r>
          </a:p>
        </p:txBody>
      </p:sp>
      <p:sp>
        <p:nvSpPr>
          <p:cNvPr id="3" name="Content Placeholder 2">
            <a:extLst>
              <a:ext uri="{FF2B5EF4-FFF2-40B4-BE49-F238E27FC236}">
                <a16:creationId xmlns:a16="http://schemas.microsoft.com/office/drawing/2014/main" id="{CDF6A250-534E-314B-6A0A-AF5B05BA02E0}"/>
              </a:ext>
            </a:extLst>
          </p:cNvPr>
          <p:cNvSpPr>
            <a:spLocks noGrp="1"/>
          </p:cNvSpPr>
          <p:nvPr>
            <p:ph idx="1"/>
          </p:nvPr>
        </p:nvSpPr>
        <p:spPr>
          <a:xfrm>
            <a:off x="9137374" y="5211221"/>
            <a:ext cx="10515600" cy="716853"/>
          </a:xfrm>
        </p:spPr>
        <p:txBody>
          <a:bodyPr/>
          <a:lstStyle/>
          <a:p>
            <a:pPr marL="0" indent="0">
              <a:buNone/>
            </a:pPr>
            <a:r>
              <a:rPr lang="en-US" sz="2000" dirty="0"/>
              <a:t>Slides provided by </a:t>
            </a:r>
          </a:p>
          <a:p>
            <a:endParaRPr lang="en-US" dirty="0"/>
          </a:p>
        </p:txBody>
      </p:sp>
      <p:pic>
        <p:nvPicPr>
          <p:cNvPr id="4" name="Picture 3">
            <a:extLst>
              <a:ext uri="{FF2B5EF4-FFF2-40B4-BE49-F238E27FC236}">
                <a16:creationId xmlns:a16="http://schemas.microsoft.com/office/drawing/2014/main" id="{59D4AB55-2C77-1C41-B48C-23DE1224FFE0}"/>
              </a:ext>
            </a:extLst>
          </p:cNvPr>
          <p:cNvPicPr>
            <a:picLocks noChangeAspect="1"/>
          </p:cNvPicPr>
          <p:nvPr/>
        </p:nvPicPr>
        <p:blipFill>
          <a:blip r:embed="rId2"/>
          <a:stretch>
            <a:fillRect/>
          </a:stretch>
        </p:blipFill>
        <p:spPr>
          <a:xfrm>
            <a:off x="8958470" y="5569648"/>
            <a:ext cx="2730500" cy="1130300"/>
          </a:xfrm>
          <a:prstGeom prst="rect">
            <a:avLst/>
          </a:prstGeom>
        </p:spPr>
      </p:pic>
      <p:sp>
        <p:nvSpPr>
          <p:cNvPr id="5" name="Title 1">
            <a:extLst>
              <a:ext uri="{FF2B5EF4-FFF2-40B4-BE49-F238E27FC236}">
                <a16:creationId xmlns:a16="http://schemas.microsoft.com/office/drawing/2014/main" id="{A140E468-D217-83F0-989D-07B0C68DD437}"/>
              </a:ext>
            </a:extLst>
          </p:cNvPr>
          <p:cNvSpPr txBox="1">
            <a:spLocks/>
          </p:cNvSpPr>
          <p:nvPr/>
        </p:nvSpPr>
        <p:spPr>
          <a:xfrm>
            <a:off x="838200" y="34020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Robert Moseley (</a:t>
            </a:r>
            <a:r>
              <a:rPr lang="en-US" sz="2000" b="1" i="1" dirty="0" err="1"/>
              <a:t>rmoseley@calbaptist.edu</a:t>
            </a:r>
            <a:r>
              <a:rPr lang="en-US" sz="2000" b="1" i="1" dirty="0"/>
              <a:t>)</a:t>
            </a:r>
            <a:endParaRPr lang="en-US" sz="2000" b="1" dirty="0"/>
          </a:p>
          <a:p>
            <a:r>
              <a:rPr lang="en-US" sz="2000" b="1" dirty="0"/>
              <a:t>California Baptist University</a:t>
            </a:r>
          </a:p>
          <a:p>
            <a:endParaRPr lang="en-US" dirty="0"/>
          </a:p>
        </p:txBody>
      </p:sp>
    </p:spTree>
    <p:extLst>
      <p:ext uri="{BB962C8B-B14F-4D97-AF65-F5344CB8AC3E}">
        <p14:creationId xmlns:p14="http://schemas.microsoft.com/office/powerpoint/2010/main" val="3748081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pic>
        <p:nvPicPr>
          <p:cNvPr id="3" name="Picture 2">
            <a:extLst>
              <a:ext uri="{FF2B5EF4-FFF2-40B4-BE49-F238E27FC236}">
                <a16:creationId xmlns:a16="http://schemas.microsoft.com/office/drawing/2014/main" id="{DC31E136-D709-693F-7963-97A2D5160B8A}"/>
              </a:ext>
            </a:extLst>
          </p:cNvPr>
          <p:cNvPicPr>
            <a:picLocks noChangeAspect="1"/>
          </p:cNvPicPr>
          <p:nvPr/>
        </p:nvPicPr>
        <p:blipFill>
          <a:blip r:embed="rId4"/>
          <a:stretch>
            <a:fillRect/>
          </a:stretch>
        </p:blipFill>
        <p:spPr>
          <a:xfrm>
            <a:off x="1032934" y="4355988"/>
            <a:ext cx="4368799" cy="95049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BAF86B-097D-ADB5-7EC8-E8F7B1EFB3E5}"/>
              </a:ext>
            </a:extLst>
          </p:cNvPr>
          <p:cNvSpPr txBox="1"/>
          <p:nvPr/>
        </p:nvSpPr>
        <p:spPr>
          <a:xfrm>
            <a:off x="719672" y="5511802"/>
            <a:ext cx="4453466" cy="830997"/>
          </a:xfrm>
          <a:prstGeom prst="rect">
            <a:avLst/>
          </a:prstGeom>
          <a:noFill/>
        </p:spPr>
        <p:txBody>
          <a:bodyPr wrap="square" rtlCol="0">
            <a:spAutoFit/>
          </a:bodyPr>
          <a:lstStyle/>
          <a:p>
            <a:pPr algn="ctr"/>
            <a:r>
              <a:rPr lang="en-US" sz="2800" dirty="0">
                <a:solidFill>
                  <a:srgbClr val="D18362"/>
                </a:solidFill>
              </a:rPr>
              <a:t>Rectified Linear Unit</a:t>
            </a:r>
          </a:p>
          <a:p>
            <a:pPr algn="ctr"/>
            <a:r>
              <a:rPr lang="en-US" sz="2000" dirty="0"/>
              <a:t>(particular kind of activation function)</a:t>
            </a:r>
          </a:p>
        </p:txBody>
      </p: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24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pic>
        <p:nvPicPr>
          <p:cNvPr id="3" name="Picture 2">
            <a:extLst>
              <a:ext uri="{FF2B5EF4-FFF2-40B4-BE49-F238E27FC236}">
                <a16:creationId xmlns:a16="http://schemas.microsoft.com/office/drawing/2014/main" id="{DC31E136-D709-693F-7963-97A2D5160B8A}"/>
              </a:ext>
            </a:extLst>
          </p:cNvPr>
          <p:cNvPicPr>
            <a:picLocks noChangeAspect="1"/>
          </p:cNvPicPr>
          <p:nvPr/>
        </p:nvPicPr>
        <p:blipFill>
          <a:blip r:embed="rId4"/>
          <a:stretch>
            <a:fillRect/>
          </a:stretch>
        </p:blipFill>
        <p:spPr>
          <a:xfrm>
            <a:off x="1032934" y="4355988"/>
            <a:ext cx="4368799" cy="95049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BAF86B-097D-ADB5-7EC8-E8F7B1EFB3E5}"/>
              </a:ext>
            </a:extLst>
          </p:cNvPr>
          <p:cNvSpPr txBox="1"/>
          <p:nvPr/>
        </p:nvSpPr>
        <p:spPr>
          <a:xfrm>
            <a:off x="719672" y="5511802"/>
            <a:ext cx="4453466" cy="830997"/>
          </a:xfrm>
          <a:prstGeom prst="rect">
            <a:avLst/>
          </a:prstGeom>
          <a:noFill/>
        </p:spPr>
        <p:txBody>
          <a:bodyPr wrap="square" rtlCol="0">
            <a:spAutoFit/>
          </a:bodyPr>
          <a:lstStyle/>
          <a:p>
            <a:pPr algn="ctr"/>
            <a:r>
              <a:rPr lang="en-US" sz="2800" dirty="0">
                <a:solidFill>
                  <a:srgbClr val="D18362"/>
                </a:solidFill>
              </a:rPr>
              <a:t>Rectified Linear Unit</a:t>
            </a:r>
          </a:p>
          <a:p>
            <a:pPr algn="ctr"/>
            <a:r>
              <a:rPr lang="en-US" sz="2000" dirty="0"/>
              <a:t>(particular kind of activation function)</a:t>
            </a:r>
          </a:p>
        </p:txBody>
      </p: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5DDF5B8-2D31-79D9-F3AE-EBD36B8D53C2}"/>
              </a:ext>
            </a:extLst>
          </p:cNvPr>
          <p:cNvPicPr>
            <a:picLocks noChangeAspect="1"/>
          </p:cNvPicPr>
          <p:nvPr/>
        </p:nvPicPr>
        <p:blipFill>
          <a:blip r:embed="rId5"/>
          <a:stretch>
            <a:fillRect/>
          </a:stretch>
        </p:blipFill>
        <p:spPr>
          <a:xfrm>
            <a:off x="5757334" y="3795318"/>
            <a:ext cx="3990040" cy="2934474"/>
          </a:xfrm>
          <a:prstGeom prst="rect">
            <a:avLst/>
          </a:prstGeom>
        </p:spPr>
      </p:pic>
    </p:spTree>
    <p:extLst>
      <p:ext uri="{BB962C8B-B14F-4D97-AF65-F5344CB8AC3E}">
        <p14:creationId xmlns:p14="http://schemas.microsoft.com/office/powerpoint/2010/main" val="175155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CE6C40-3527-A3A7-506A-73E0C09ED435}"/>
              </a:ext>
            </a:extLst>
          </p:cNvPr>
          <p:cNvSpPr txBox="1"/>
          <p:nvPr/>
        </p:nvSpPr>
        <p:spPr>
          <a:xfrm>
            <a:off x="914400" y="3699933"/>
            <a:ext cx="5686108" cy="2862322"/>
          </a:xfrm>
          <a:prstGeom prst="rect">
            <a:avLst/>
          </a:prstGeom>
          <a:noFill/>
        </p:spPr>
        <p:txBody>
          <a:bodyPr wrap="none" rtlCol="0">
            <a:spAutoFit/>
          </a:bodyPr>
          <a:lstStyle/>
          <a:p>
            <a:r>
              <a:rPr lang="en-US" dirty="0"/>
              <a:t>This model has 10 parameters:</a:t>
            </a:r>
          </a:p>
          <a:p>
            <a:endParaRPr lang="en-US" dirty="0"/>
          </a:p>
          <a:p>
            <a:endParaRPr lang="en-US" dirty="0"/>
          </a:p>
          <a:p>
            <a:endParaRPr lang="en-US" dirty="0"/>
          </a:p>
          <a:p>
            <a:pPr marL="285750" indent="-285750">
              <a:buFont typeface="Arial" panose="020B0604020202020204" pitchFamily="34" charset="0"/>
              <a:buChar char="•"/>
            </a:pPr>
            <a:r>
              <a:rPr lang="en-US" dirty="0"/>
              <a:t>Represents a family of functions</a:t>
            </a:r>
          </a:p>
          <a:p>
            <a:pPr marL="285750" indent="-285750">
              <a:buFont typeface="Arial" panose="020B0604020202020204" pitchFamily="34" charset="0"/>
              <a:buChar char="•"/>
            </a:pPr>
            <a:r>
              <a:rPr lang="en-US" dirty="0"/>
              <a:t>Parameters determine particular function</a:t>
            </a:r>
          </a:p>
          <a:p>
            <a:pPr marL="285750" indent="-285750">
              <a:buFont typeface="Arial" panose="020B0604020202020204" pitchFamily="34" charset="0"/>
              <a:buChar char="•"/>
            </a:pPr>
            <a:r>
              <a:rPr lang="en-US" dirty="0"/>
              <a:t>Given parameters can perform inference (run equation)</a:t>
            </a:r>
          </a:p>
          <a:p>
            <a:pPr marL="285750" indent="-285750">
              <a:buFont typeface="Arial" panose="020B0604020202020204" pitchFamily="34" charset="0"/>
              <a:buChar char="•"/>
            </a:pPr>
            <a:r>
              <a:rPr lang="en-US" dirty="0"/>
              <a:t>Given training dataset </a:t>
            </a:r>
          </a:p>
          <a:p>
            <a:pPr marL="285750" indent="-285750">
              <a:buFont typeface="Arial" panose="020B0604020202020204" pitchFamily="34" charset="0"/>
              <a:buChar char="•"/>
            </a:pPr>
            <a:r>
              <a:rPr lang="en-US" dirty="0"/>
              <a:t>Define loss function             (least squares)</a:t>
            </a:r>
          </a:p>
          <a:p>
            <a:pPr marL="285750" indent="-285750">
              <a:buFont typeface="Arial" panose="020B0604020202020204" pitchFamily="34" charset="0"/>
              <a:buChar char="•"/>
            </a:pPr>
            <a:r>
              <a:rPr lang="en-US" dirty="0"/>
              <a:t>Change parameters to minimize loss function</a:t>
            </a:r>
          </a:p>
        </p:txBody>
      </p:sp>
      <p:pic>
        <p:nvPicPr>
          <p:cNvPr id="5" name="Picture 4">
            <a:extLst>
              <a:ext uri="{FF2B5EF4-FFF2-40B4-BE49-F238E27FC236}">
                <a16:creationId xmlns:a16="http://schemas.microsoft.com/office/drawing/2014/main" id="{6C35D294-AC6B-ABDD-71D4-4257293F1C92}"/>
              </a:ext>
            </a:extLst>
          </p:cNvPr>
          <p:cNvPicPr>
            <a:picLocks noChangeAspect="1"/>
          </p:cNvPicPr>
          <p:nvPr/>
        </p:nvPicPr>
        <p:blipFill>
          <a:blip r:embed="rId4"/>
          <a:stretch>
            <a:fillRect/>
          </a:stretch>
        </p:blipFill>
        <p:spPr>
          <a:xfrm>
            <a:off x="2971803" y="4253906"/>
            <a:ext cx="5393266" cy="292596"/>
          </a:xfrm>
          <a:prstGeom prst="rect">
            <a:avLst/>
          </a:prstGeom>
        </p:spPr>
      </p:pic>
      <p:pic>
        <p:nvPicPr>
          <p:cNvPr id="6" name="Picture 5">
            <a:extLst>
              <a:ext uri="{FF2B5EF4-FFF2-40B4-BE49-F238E27FC236}">
                <a16:creationId xmlns:a16="http://schemas.microsoft.com/office/drawing/2014/main" id="{2AACAA0C-C220-4C73-29A8-0B7224D691BB}"/>
              </a:ext>
            </a:extLst>
          </p:cNvPr>
          <p:cNvPicPr>
            <a:picLocks noChangeAspect="1"/>
          </p:cNvPicPr>
          <p:nvPr/>
        </p:nvPicPr>
        <p:blipFill>
          <a:blip r:embed="rId5"/>
          <a:stretch>
            <a:fillRect/>
          </a:stretch>
        </p:blipFill>
        <p:spPr>
          <a:xfrm>
            <a:off x="3504898" y="5679690"/>
            <a:ext cx="897769" cy="234201"/>
          </a:xfrm>
          <a:prstGeom prst="rect">
            <a:avLst/>
          </a:prstGeom>
        </p:spPr>
      </p:pic>
      <p:pic>
        <p:nvPicPr>
          <p:cNvPr id="7" name="Picture 6">
            <a:extLst>
              <a:ext uri="{FF2B5EF4-FFF2-40B4-BE49-F238E27FC236}">
                <a16:creationId xmlns:a16="http://schemas.microsoft.com/office/drawing/2014/main" id="{1FA2428B-4E74-84CE-4812-CF56E58E583B}"/>
              </a:ext>
            </a:extLst>
          </p:cNvPr>
          <p:cNvPicPr>
            <a:picLocks noChangeAspect="1"/>
          </p:cNvPicPr>
          <p:nvPr/>
        </p:nvPicPr>
        <p:blipFill>
          <a:blip r:embed="rId6"/>
          <a:stretch>
            <a:fillRect/>
          </a:stretch>
        </p:blipFill>
        <p:spPr>
          <a:xfrm>
            <a:off x="3255802" y="5964853"/>
            <a:ext cx="449413" cy="234201"/>
          </a:xfrm>
          <a:prstGeom prst="rect">
            <a:avLst/>
          </a:prstGeom>
        </p:spPr>
      </p:pic>
    </p:spTree>
    <p:extLst>
      <p:ext uri="{BB962C8B-B14F-4D97-AF65-F5344CB8AC3E}">
        <p14:creationId xmlns:p14="http://schemas.microsoft.com/office/powerpoint/2010/main" val="98832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11" name="Picture 10">
            <a:extLst>
              <a:ext uri="{FF2B5EF4-FFF2-40B4-BE49-F238E27FC236}">
                <a16:creationId xmlns:a16="http://schemas.microsoft.com/office/drawing/2014/main" id="{DCBDF28A-1DA7-91C6-F0C9-1C1719DB22E3}"/>
              </a:ext>
            </a:extLst>
          </p:cNvPr>
          <p:cNvPicPr>
            <a:picLocks noChangeAspect="1"/>
          </p:cNvPicPr>
          <p:nvPr/>
        </p:nvPicPr>
        <p:blipFill>
          <a:blip r:embed="rId3"/>
          <a:stretch>
            <a:fillRect/>
          </a:stretch>
        </p:blipFill>
        <p:spPr>
          <a:xfrm>
            <a:off x="838200" y="2113298"/>
            <a:ext cx="10805980" cy="423091"/>
          </a:xfrm>
          <a:prstGeom prst="rect">
            <a:avLst/>
          </a:prstGeom>
        </p:spPr>
      </p:pic>
    </p:spTree>
    <p:extLst>
      <p:ext uri="{BB962C8B-B14F-4D97-AF65-F5344CB8AC3E}">
        <p14:creationId xmlns:p14="http://schemas.microsoft.com/office/powerpoint/2010/main" val="304466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10" name="Picture 9">
            <a:extLst>
              <a:ext uri="{FF2B5EF4-FFF2-40B4-BE49-F238E27FC236}">
                <a16:creationId xmlns:a16="http://schemas.microsoft.com/office/drawing/2014/main" id="{0CFDDA71-DD38-E3EC-9658-0D06B091330E}"/>
              </a:ext>
            </a:extLst>
          </p:cNvPr>
          <p:cNvPicPr>
            <a:picLocks noChangeAspect="1"/>
          </p:cNvPicPr>
          <p:nvPr/>
        </p:nvPicPr>
        <p:blipFill>
          <a:blip r:embed="rId3"/>
          <a:stretch>
            <a:fillRect/>
          </a:stretch>
        </p:blipFill>
        <p:spPr>
          <a:xfrm>
            <a:off x="1053330" y="3098348"/>
            <a:ext cx="10085339" cy="3205609"/>
          </a:xfrm>
          <a:prstGeom prst="rect">
            <a:avLst/>
          </a:prstGeom>
        </p:spPr>
      </p:pic>
      <p:sp>
        <p:nvSpPr>
          <p:cNvPr id="14" name="TextBox 13">
            <a:extLst>
              <a:ext uri="{FF2B5EF4-FFF2-40B4-BE49-F238E27FC236}">
                <a16:creationId xmlns:a16="http://schemas.microsoft.com/office/drawing/2014/main" id="{F249F2D9-B000-819E-328A-82DDD8C52E5B}"/>
              </a:ext>
            </a:extLst>
          </p:cNvPr>
          <p:cNvSpPr txBox="1"/>
          <p:nvPr/>
        </p:nvSpPr>
        <p:spPr>
          <a:xfrm>
            <a:off x="3124673" y="6400779"/>
            <a:ext cx="6578723" cy="523220"/>
          </a:xfrm>
          <a:prstGeom prst="rect">
            <a:avLst/>
          </a:prstGeom>
          <a:noFill/>
        </p:spPr>
        <p:txBody>
          <a:bodyPr wrap="square" rtlCol="0">
            <a:spAutoFit/>
          </a:bodyPr>
          <a:lstStyle/>
          <a:p>
            <a:pPr algn="ctr"/>
            <a:r>
              <a:rPr lang="en-US" sz="2800" dirty="0">
                <a:solidFill>
                  <a:srgbClr val="D18362"/>
                </a:solidFill>
              </a:rPr>
              <a:t>Piecewise linear functions with three joints</a:t>
            </a:r>
          </a:p>
        </p:txBody>
      </p:sp>
      <p:pic>
        <p:nvPicPr>
          <p:cNvPr id="15" name="Picture 14">
            <a:extLst>
              <a:ext uri="{FF2B5EF4-FFF2-40B4-BE49-F238E27FC236}">
                <a16:creationId xmlns:a16="http://schemas.microsoft.com/office/drawing/2014/main" id="{66E06500-3CF8-03A0-6D77-D9BA845299F0}"/>
              </a:ext>
            </a:extLst>
          </p:cNvPr>
          <p:cNvPicPr>
            <a:picLocks noChangeAspect="1"/>
          </p:cNvPicPr>
          <p:nvPr/>
        </p:nvPicPr>
        <p:blipFill>
          <a:blip r:embed="rId4"/>
          <a:stretch>
            <a:fillRect/>
          </a:stretch>
        </p:blipFill>
        <p:spPr>
          <a:xfrm>
            <a:off x="838200" y="2113298"/>
            <a:ext cx="10805980" cy="423091"/>
          </a:xfrm>
          <a:prstGeom prst="rect">
            <a:avLst/>
          </a:prstGeom>
        </p:spPr>
      </p:pic>
    </p:spTree>
    <p:extLst>
      <p:ext uri="{BB962C8B-B14F-4D97-AF65-F5344CB8AC3E}">
        <p14:creationId xmlns:p14="http://schemas.microsoft.com/office/powerpoint/2010/main" val="1381729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Hidden units</a:t>
            </a:r>
          </a:p>
        </p:txBody>
      </p:sp>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A30A3A8-3A11-C4DA-DAE3-5232FA89DB19}"/>
              </a:ext>
            </a:extLst>
          </p:cNvPr>
          <p:cNvPicPr>
            <a:picLocks noChangeAspect="1"/>
          </p:cNvPicPr>
          <p:nvPr/>
        </p:nvPicPr>
        <p:blipFill>
          <a:blip r:embed="rId3"/>
          <a:stretch>
            <a:fillRect/>
          </a:stretch>
        </p:blipFill>
        <p:spPr>
          <a:xfrm>
            <a:off x="3088217" y="4277433"/>
            <a:ext cx="5778500" cy="419100"/>
          </a:xfrm>
          <a:prstGeom prst="rect">
            <a:avLst/>
          </a:prstGeom>
        </p:spPr>
      </p:pic>
      <p:sp>
        <p:nvSpPr>
          <p:cNvPr id="18" name="TextBox 17">
            <a:extLst>
              <a:ext uri="{FF2B5EF4-FFF2-40B4-BE49-F238E27FC236}">
                <a16:creationId xmlns:a16="http://schemas.microsoft.com/office/drawing/2014/main" id="{664E4315-3456-0573-6D41-C4D1A852A3F9}"/>
              </a:ext>
            </a:extLst>
          </p:cNvPr>
          <p:cNvSpPr txBox="1"/>
          <p:nvPr/>
        </p:nvSpPr>
        <p:spPr>
          <a:xfrm>
            <a:off x="914400" y="3699933"/>
            <a:ext cx="2731069" cy="1477328"/>
          </a:xfrm>
          <a:prstGeom prst="rect">
            <a:avLst/>
          </a:prstGeom>
          <a:noFill/>
        </p:spPr>
        <p:txBody>
          <a:bodyPr wrap="none" rtlCol="0">
            <a:spAutoFit/>
          </a:bodyPr>
          <a:lstStyle/>
          <a:p>
            <a:r>
              <a:rPr lang="en-US" dirty="0"/>
              <a:t>Break down into two parts:</a:t>
            </a:r>
          </a:p>
          <a:p>
            <a:endParaRPr lang="en-US" dirty="0"/>
          </a:p>
          <a:p>
            <a:endParaRPr lang="en-US" dirty="0"/>
          </a:p>
          <a:p>
            <a:endParaRPr lang="en-US" dirty="0"/>
          </a:p>
          <a:p>
            <a:r>
              <a:rPr lang="en-US" dirty="0"/>
              <a:t>where:</a:t>
            </a:r>
          </a:p>
        </p:txBody>
      </p:sp>
      <p:sp>
        <p:nvSpPr>
          <p:cNvPr id="19" name="TextBox 18">
            <a:extLst>
              <a:ext uri="{FF2B5EF4-FFF2-40B4-BE49-F238E27FC236}">
                <a16:creationId xmlns:a16="http://schemas.microsoft.com/office/drawing/2014/main" id="{C835AD61-4582-969D-27FA-A3D24649174B}"/>
              </a:ext>
            </a:extLst>
          </p:cNvPr>
          <p:cNvSpPr txBox="1"/>
          <p:nvPr/>
        </p:nvSpPr>
        <p:spPr>
          <a:xfrm>
            <a:off x="1005418" y="5611995"/>
            <a:ext cx="4165597" cy="523220"/>
          </a:xfrm>
          <a:prstGeom prst="rect">
            <a:avLst/>
          </a:prstGeom>
          <a:noFill/>
        </p:spPr>
        <p:txBody>
          <a:bodyPr wrap="square" rtlCol="0">
            <a:spAutoFit/>
          </a:bodyPr>
          <a:lstStyle/>
          <a:p>
            <a:pPr algn="ctr"/>
            <a:r>
              <a:rPr lang="en-US" sz="2800" dirty="0">
                <a:solidFill>
                  <a:srgbClr val="D18362"/>
                </a:solidFill>
              </a:rPr>
              <a:t>Hidden units</a:t>
            </a:r>
          </a:p>
        </p:txBody>
      </p:sp>
      <p:sp>
        <p:nvSpPr>
          <p:cNvPr id="20" name="Left Brace 19">
            <a:extLst>
              <a:ext uri="{FF2B5EF4-FFF2-40B4-BE49-F238E27FC236}">
                <a16:creationId xmlns:a16="http://schemas.microsoft.com/office/drawing/2014/main" id="{D1E3F30D-04B3-72B7-A2C0-758BF75560CA}"/>
              </a:ext>
            </a:extLst>
          </p:cNvPr>
          <p:cNvSpPr/>
          <p:nvPr/>
        </p:nvSpPr>
        <p:spPr>
          <a:xfrm>
            <a:off x="4191000" y="5192742"/>
            <a:ext cx="177800" cy="1300133"/>
          </a:xfrm>
          <a:prstGeom prst="leftBrace">
            <a:avLst/>
          </a:prstGeom>
          <a:ln>
            <a:solidFill>
              <a:srgbClr val="D183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a:extLst>
              <a:ext uri="{FF2B5EF4-FFF2-40B4-BE49-F238E27FC236}">
                <a16:creationId xmlns:a16="http://schemas.microsoft.com/office/drawing/2014/main" id="{94D21F82-E882-F138-134D-289C99D45FF7}"/>
              </a:ext>
            </a:extLst>
          </p:cNvPr>
          <p:cNvPicPr>
            <a:picLocks noChangeAspect="1"/>
          </p:cNvPicPr>
          <p:nvPr/>
        </p:nvPicPr>
        <p:blipFill>
          <a:blip r:embed="rId4"/>
          <a:stretch>
            <a:fillRect/>
          </a:stretch>
        </p:blipFill>
        <p:spPr>
          <a:xfrm>
            <a:off x="4758267" y="5202286"/>
            <a:ext cx="2438400" cy="1281043"/>
          </a:xfrm>
          <a:prstGeom prst="rect">
            <a:avLst/>
          </a:prstGeom>
        </p:spPr>
      </p:pic>
      <p:pic>
        <p:nvPicPr>
          <p:cNvPr id="22" name="Picture 21">
            <a:extLst>
              <a:ext uri="{FF2B5EF4-FFF2-40B4-BE49-F238E27FC236}">
                <a16:creationId xmlns:a16="http://schemas.microsoft.com/office/drawing/2014/main" id="{7830288A-188A-E45A-7137-8C8300B1DB40}"/>
              </a:ext>
            </a:extLst>
          </p:cNvPr>
          <p:cNvPicPr>
            <a:picLocks noChangeAspect="1"/>
          </p:cNvPicPr>
          <p:nvPr/>
        </p:nvPicPr>
        <p:blipFill>
          <a:blip r:embed="rId5"/>
          <a:stretch>
            <a:fillRect/>
          </a:stretch>
        </p:blipFill>
        <p:spPr>
          <a:xfrm>
            <a:off x="838200" y="2253148"/>
            <a:ext cx="10805980" cy="423091"/>
          </a:xfrm>
          <a:prstGeom prst="rect">
            <a:avLst/>
          </a:prstGeom>
        </p:spPr>
      </p:pic>
    </p:spTree>
    <p:extLst>
      <p:ext uri="{BB962C8B-B14F-4D97-AF65-F5344CB8AC3E}">
        <p14:creationId xmlns:p14="http://schemas.microsoft.com/office/powerpoint/2010/main" val="87807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b="76073"/>
          <a:stretch/>
        </p:blipFill>
        <p:spPr>
          <a:xfrm>
            <a:off x="1753496" y="1793357"/>
            <a:ext cx="8369450" cy="2423641"/>
          </a:xfrm>
          <a:prstGeom prst="rect">
            <a:avLst/>
          </a:prstGeom>
        </p:spPr>
      </p:pic>
      <p:sp>
        <p:nvSpPr>
          <p:cNvPr id="2" name="TextBox 1">
            <a:extLst>
              <a:ext uri="{FF2B5EF4-FFF2-40B4-BE49-F238E27FC236}">
                <a16:creationId xmlns:a16="http://schemas.microsoft.com/office/drawing/2014/main" id="{C4604BE7-CD63-47D7-5726-52F03A6C1D34}"/>
              </a:ext>
            </a:extLst>
          </p:cNvPr>
          <p:cNvSpPr txBox="1"/>
          <p:nvPr/>
        </p:nvSpPr>
        <p:spPr>
          <a:xfrm>
            <a:off x="623945" y="383347"/>
            <a:ext cx="2582332" cy="830997"/>
          </a:xfrm>
          <a:prstGeom prst="rect">
            <a:avLst/>
          </a:prstGeom>
          <a:noFill/>
        </p:spPr>
        <p:txBody>
          <a:bodyPr wrap="square" rtlCol="0">
            <a:spAutoFit/>
          </a:bodyPr>
          <a:lstStyle/>
          <a:p>
            <a:pPr algn="ctr"/>
            <a:r>
              <a:rPr lang="en-US" sz="2400" dirty="0"/>
              <a:t>1. compute three linear functions</a:t>
            </a:r>
          </a:p>
        </p:txBody>
      </p:sp>
    </p:spTree>
    <p:extLst>
      <p:ext uri="{BB962C8B-B14F-4D97-AF65-F5344CB8AC3E}">
        <p14:creationId xmlns:p14="http://schemas.microsoft.com/office/powerpoint/2010/main" val="415607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7F7B1-D5FC-FA14-3116-89D235183167}"/>
              </a:ext>
            </a:extLst>
          </p:cNvPr>
          <p:cNvPicPr>
            <a:picLocks noChangeAspect="1"/>
          </p:cNvPicPr>
          <p:nvPr/>
        </p:nvPicPr>
        <p:blipFill>
          <a:blip r:embed="rId3"/>
          <a:stretch>
            <a:fillRect/>
          </a:stretch>
        </p:blipFill>
        <p:spPr>
          <a:xfrm>
            <a:off x="4804834" y="383347"/>
            <a:ext cx="2582332" cy="1300133"/>
          </a:xfrm>
          <a:prstGeom prst="rect">
            <a:avLst/>
          </a:prstGeom>
        </p:spPr>
      </p:pic>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4"/>
          <a:srcRect b="51752"/>
          <a:stretch/>
        </p:blipFill>
        <p:spPr>
          <a:xfrm>
            <a:off x="1753496" y="1793357"/>
            <a:ext cx="8369450" cy="4887142"/>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1200329"/>
          </a:xfrm>
          <a:prstGeom prst="rect">
            <a:avLst/>
          </a:prstGeom>
          <a:noFill/>
        </p:spPr>
        <p:txBody>
          <a:bodyPr wrap="square" rtlCol="0">
            <a:spAutoFit/>
          </a:bodyPr>
          <a:lstStyle/>
          <a:p>
            <a:pPr algn="ctr"/>
            <a:r>
              <a:rPr lang="en-US" sz="2400" dirty="0"/>
              <a:t>2. Pass through </a:t>
            </a:r>
            <a:r>
              <a:rPr lang="en-US" sz="2400" dirty="0" err="1"/>
              <a:t>ReLU</a:t>
            </a:r>
            <a:r>
              <a:rPr lang="en-US" sz="2400" dirty="0"/>
              <a:t> functions (creates hidden units)</a:t>
            </a:r>
          </a:p>
        </p:txBody>
      </p:sp>
    </p:spTree>
    <p:extLst>
      <p:ext uri="{BB962C8B-B14F-4D97-AF65-F5344CB8AC3E}">
        <p14:creationId xmlns:p14="http://schemas.microsoft.com/office/powerpoint/2010/main" val="33020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23683" r="-643" b="27325"/>
          <a:stretch/>
        </p:blipFill>
        <p:spPr>
          <a:xfrm>
            <a:off x="1645920" y="1728809"/>
            <a:ext cx="8527225" cy="4962445"/>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830997"/>
          </a:xfrm>
          <a:prstGeom prst="rect">
            <a:avLst/>
          </a:prstGeom>
          <a:noFill/>
        </p:spPr>
        <p:txBody>
          <a:bodyPr wrap="square" rtlCol="0">
            <a:spAutoFit/>
          </a:bodyPr>
          <a:lstStyle/>
          <a:p>
            <a:pPr algn="ctr"/>
            <a:r>
              <a:rPr lang="en-US" sz="2400" dirty="0"/>
              <a:t>2. Weight the hidden units</a:t>
            </a:r>
          </a:p>
        </p:txBody>
      </p:sp>
    </p:spTree>
    <p:extLst>
      <p:ext uri="{BB962C8B-B14F-4D97-AF65-F5344CB8AC3E}">
        <p14:creationId xmlns:p14="http://schemas.microsoft.com/office/powerpoint/2010/main" val="1428131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48430" r="-643" b="23749"/>
          <a:stretch/>
        </p:blipFill>
        <p:spPr>
          <a:xfrm>
            <a:off x="1645920" y="1728809"/>
            <a:ext cx="8527225" cy="2818141"/>
          </a:xfrm>
          <a:prstGeom prst="rect">
            <a:avLst/>
          </a:prstGeom>
        </p:spPr>
      </p:pic>
      <p:sp>
        <p:nvSpPr>
          <p:cNvPr id="10" name="TextBox 9">
            <a:extLst>
              <a:ext uri="{FF2B5EF4-FFF2-40B4-BE49-F238E27FC236}">
                <a16:creationId xmlns:a16="http://schemas.microsoft.com/office/drawing/2014/main" id="{9716FFFD-110B-ED4B-DF2B-4E0B2C91104D}"/>
              </a:ext>
            </a:extLst>
          </p:cNvPr>
          <p:cNvSpPr txBox="1"/>
          <p:nvPr/>
        </p:nvSpPr>
        <p:spPr>
          <a:xfrm>
            <a:off x="623944" y="383347"/>
            <a:ext cx="2979867" cy="1200329"/>
          </a:xfrm>
          <a:prstGeom prst="rect">
            <a:avLst/>
          </a:prstGeom>
          <a:noFill/>
        </p:spPr>
        <p:txBody>
          <a:bodyPr wrap="square" rtlCol="0">
            <a:spAutoFit/>
          </a:bodyPr>
          <a:lstStyle/>
          <a:p>
            <a:pPr algn="ctr"/>
            <a:r>
              <a:rPr lang="en-US" sz="2400" dirty="0"/>
              <a:t>4. Sum the weighted hidden units to create output</a:t>
            </a:r>
          </a:p>
        </p:txBody>
      </p:sp>
      <p:pic>
        <p:nvPicPr>
          <p:cNvPr id="2" name="Picture 1">
            <a:extLst>
              <a:ext uri="{FF2B5EF4-FFF2-40B4-BE49-F238E27FC236}">
                <a16:creationId xmlns:a16="http://schemas.microsoft.com/office/drawing/2014/main" id="{E3B8C8BE-ACE7-9796-CCF5-59B514E50EB3}"/>
              </a:ext>
            </a:extLst>
          </p:cNvPr>
          <p:cNvPicPr>
            <a:picLocks noChangeAspect="1"/>
          </p:cNvPicPr>
          <p:nvPr/>
        </p:nvPicPr>
        <p:blipFill>
          <a:blip r:embed="rId4"/>
          <a:stretch>
            <a:fillRect/>
          </a:stretch>
        </p:blipFill>
        <p:spPr>
          <a:xfrm>
            <a:off x="3987887" y="830615"/>
            <a:ext cx="4216225" cy="305792"/>
          </a:xfrm>
          <a:prstGeom prst="rect">
            <a:avLst/>
          </a:prstGeom>
        </p:spPr>
      </p:pic>
      <p:pic>
        <p:nvPicPr>
          <p:cNvPr id="3" name="Picture 2">
            <a:extLst>
              <a:ext uri="{FF2B5EF4-FFF2-40B4-BE49-F238E27FC236}">
                <a16:creationId xmlns:a16="http://schemas.microsoft.com/office/drawing/2014/main" id="{BCCC8E08-AB77-E38D-8912-C8CBD536027B}"/>
              </a:ext>
            </a:extLst>
          </p:cNvPr>
          <p:cNvPicPr>
            <a:picLocks noChangeAspect="1"/>
          </p:cNvPicPr>
          <p:nvPr/>
        </p:nvPicPr>
        <p:blipFill rotWithShape="1">
          <a:blip r:embed="rId5"/>
          <a:srcRect t="76289"/>
          <a:stretch/>
        </p:blipFill>
        <p:spPr>
          <a:xfrm>
            <a:off x="1728491" y="4546950"/>
            <a:ext cx="8409558" cy="2413248"/>
          </a:xfrm>
          <a:prstGeom prst="rect">
            <a:avLst/>
          </a:prstGeom>
        </p:spPr>
      </p:pic>
    </p:spTree>
    <p:extLst>
      <p:ext uri="{BB962C8B-B14F-4D97-AF65-F5344CB8AC3E}">
        <p14:creationId xmlns:p14="http://schemas.microsoft.com/office/powerpoint/2010/main" val="124801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8E501E-9BA9-D5A8-6F39-CF745D3F3AA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22762" y="1763485"/>
            <a:ext cx="11760009" cy="3385457"/>
          </a:xfrm>
        </p:spPr>
      </p:pic>
      <p:sp>
        <p:nvSpPr>
          <p:cNvPr id="23" name="Content Placeholder 2">
            <a:extLst>
              <a:ext uri="{FF2B5EF4-FFF2-40B4-BE49-F238E27FC236}">
                <a16:creationId xmlns:a16="http://schemas.microsoft.com/office/drawing/2014/main" id="{7C5D9178-00A1-271F-6142-6D81934C3299}"/>
              </a:ext>
            </a:extLst>
          </p:cNvPr>
          <p:cNvSpPr txBox="1">
            <a:spLocks/>
          </p:cNvSpPr>
          <p:nvPr/>
        </p:nvSpPr>
        <p:spPr>
          <a:xfrm>
            <a:off x="838200" y="5736771"/>
            <a:ext cx="10515600" cy="75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Univariate regression problem (one output, real value)</a:t>
            </a:r>
          </a:p>
          <a:p>
            <a:r>
              <a:rPr lang="en-US" dirty="0"/>
              <a:t>Fully connected network</a:t>
            </a:r>
          </a:p>
        </p:txBody>
      </p:sp>
      <p:sp>
        <p:nvSpPr>
          <p:cNvPr id="24" name="Title 1">
            <a:extLst>
              <a:ext uri="{FF2B5EF4-FFF2-40B4-BE49-F238E27FC236}">
                <a16:creationId xmlns:a16="http://schemas.microsoft.com/office/drawing/2014/main" id="{FC09EB54-C920-DB6F-2D47-91DAECB07985}"/>
              </a:ext>
            </a:extLst>
          </p:cNvPr>
          <p:cNvSpPr>
            <a:spLocks noGrp="1"/>
          </p:cNvSpPr>
          <p:nvPr>
            <p:ph type="title"/>
          </p:nvPr>
        </p:nvSpPr>
        <p:spPr>
          <a:xfrm>
            <a:off x="609594" y="365125"/>
            <a:ext cx="10515600" cy="1325563"/>
          </a:xfrm>
        </p:spPr>
        <p:txBody>
          <a:bodyPr/>
          <a:lstStyle/>
          <a:p>
            <a:r>
              <a:rPr lang="en-US" dirty="0"/>
              <a:t>Regression</a:t>
            </a:r>
          </a:p>
        </p:txBody>
      </p:sp>
    </p:spTree>
    <p:extLst>
      <p:ext uri="{BB962C8B-B14F-4D97-AF65-F5344CB8AC3E}">
        <p14:creationId xmlns:p14="http://schemas.microsoft.com/office/powerpoint/2010/main" val="14364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FDDA71-DD38-E3EC-9658-0D06B091330E}"/>
              </a:ext>
            </a:extLst>
          </p:cNvPr>
          <p:cNvPicPr>
            <a:picLocks noChangeAspect="1"/>
          </p:cNvPicPr>
          <p:nvPr/>
        </p:nvPicPr>
        <p:blipFill>
          <a:blip r:embed="rId3"/>
          <a:stretch>
            <a:fillRect/>
          </a:stretch>
        </p:blipFill>
        <p:spPr>
          <a:xfrm>
            <a:off x="1053330" y="2506672"/>
            <a:ext cx="10085339" cy="3205609"/>
          </a:xfrm>
          <a:prstGeom prst="rect">
            <a:avLst/>
          </a:prstGeom>
        </p:spPr>
      </p:pic>
      <p:pic>
        <p:nvPicPr>
          <p:cNvPr id="11" name="Picture 10">
            <a:extLst>
              <a:ext uri="{FF2B5EF4-FFF2-40B4-BE49-F238E27FC236}">
                <a16:creationId xmlns:a16="http://schemas.microsoft.com/office/drawing/2014/main" id="{DCBDF28A-1DA7-91C6-F0C9-1C1719DB22E3}"/>
              </a:ext>
            </a:extLst>
          </p:cNvPr>
          <p:cNvPicPr>
            <a:picLocks noChangeAspect="1"/>
          </p:cNvPicPr>
          <p:nvPr/>
        </p:nvPicPr>
        <p:blipFill>
          <a:blip r:embed="rId4"/>
          <a:stretch>
            <a:fillRect/>
          </a:stretch>
        </p:blipFill>
        <p:spPr>
          <a:xfrm>
            <a:off x="838200" y="1693744"/>
            <a:ext cx="10805980" cy="423091"/>
          </a:xfrm>
          <a:prstGeom prst="rect">
            <a:avLst/>
          </a:prstGeom>
        </p:spPr>
      </p:pic>
      <p:sp>
        <p:nvSpPr>
          <p:cNvPr id="3" name="Title 1">
            <a:extLst>
              <a:ext uri="{FF2B5EF4-FFF2-40B4-BE49-F238E27FC236}">
                <a16:creationId xmlns:a16="http://schemas.microsoft.com/office/drawing/2014/main" id="{B14B854E-30CC-8FF8-093A-135EA640E8F5}"/>
              </a:ext>
            </a:extLst>
          </p:cNvPr>
          <p:cNvSpPr txBox="1">
            <a:spLocks/>
          </p:cNvSpPr>
          <p:nvPr/>
        </p:nvSpPr>
        <p:spPr>
          <a:xfrm>
            <a:off x="838199" y="57349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Example shallow network = piecewise linear functions</a:t>
            </a:r>
          </a:p>
          <a:p>
            <a:pPr algn="ctr"/>
            <a:r>
              <a:rPr lang="en-US" sz="2800" dirty="0"/>
              <a:t>1 “joint” per </a:t>
            </a:r>
            <a:r>
              <a:rPr lang="en-US" sz="2800" dirty="0" err="1"/>
              <a:t>ReLU</a:t>
            </a:r>
            <a:r>
              <a:rPr lang="en-US" sz="2800" dirty="0"/>
              <a:t> function</a:t>
            </a:r>
          </a:p>
        </p:txBody>
      </p:sp>
      <p:sp>
        <p:nvSpPr>
          <p:cNvPr id="6" name="Title 1">
            <a:extLst>
              <a:ext uri="{FF2B5EF4-FFF2-40B4-BE49-F238E27FC236}">
                <a16:creationId xmlns:a16="http://schemas.microsoft.com/office/drawing/2014/main" id="{F9265406-F6B8-BF80-0D0E-84F1A3A4FB95}"/>
              </a:ext>
            </a:extLst>
          </p:cNvPr>
          <p:cNvSpPr>
            <a:spLocks noGrp="1"/>
          </p:cNvSpPr>
          <p:nvPr>
            <p:ph type="title"/>
          </p:nvPr>
        </p:nvSpPr>
        <p:spPr>
          <a:xfrm>
            <a:off x="838200" y="365125"/>
            <a:ext cx="10515600" cy="1325563"/>
          </a:xfrm>
        </p:spPr>
        <p:txBody>
          <a:bodyPr/>
          <a:lstStyle/>
          <a:p>
            <a:r>
              <a:rPr lang="en-US" dirty="0"/>
              <a:t>Example shallow network</a:t>
            </a:r>
          </a:p>
        </p:txBody>
      </p:sp>
    </p:spTree>
    <p:extLst>
      <p:ext uri="{BB962C8B-B14F-4D97-AF65-F5344CB8AC3E}">
        <p14:creationId xmlns:p14="http://schemas.microsoft.com/office/powerpoint/2010/main" val="208391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F6610-56E1-EF7E-FBE2-B0BC65BC254B}"/>
              </a:ext>
            </a:extLst>
          </p:cNvPr>
          <p:cNvPicPr>
            <a:picLocks noChangeAspect="1"/>
          </p:cNvPicPr>
          <p:nvPr/>
        </p:nvPicPr>
        <p:blipFill rotWithShape="1">
          <a:blip r:embed="rId3"/>
          <a:srcRect l="-1242" t="48430" r="-643" b="2154"/>
          <a:stretch/>
        </p:blipFill>
        <p:spPr>
          <a:xfrm>
            <a:off x="1645920" y="1728809"/>
            <a:ext cx="8527225" cy="5005478"/>
          </a:xfrm>
          <a:prstGeom prst="rect">
            <a:avLst/>
          </a:prstGeom>
        </p:spPr>
      </p:pic>
      <p:sp>
        <p:nvSpPr>
          <p:cNvPr id="3" name="Title 1">
            <a:extLst>
              <a:ext uri="{FF2B5EF4-FFF2-40B4-BE49-F238E27FC236}">
                <a16:creationId xmlns:a16="http://schemas.microsoft.com/office/drawing/2014/main" id="{12FED148-72DE-5192-9BAD-11419990077C}"/>
              </a:ext>
            </a:extLst>
          </p:cNvPr>
          <p:cNvSpPr>
            <a:spLocks noGrp="1"/>
          </p:cNvSpPr>
          <p:nvPr>
            <p:ph type="title"/>
          </p:nvPr>
        </p:nvSpPr>
        <p:spPr>
          <a:xfrm>
            <a:off x="838200" y="365125"/>
            <a:ext cx="10515600" cy="1325563"/>
          </a:xfrm>
        </p:spPr>
        <p:txBody>
          <a:bodyPr>
            <a:normAutofit/>
          </a:bodyPr>
          <a:lstStyle/>
          <a:p>
            <a:r>
              <a:rPr lang="en-US" sz="3600" dirty="0"/>
              <a:t>Activation pattern = which hidden units are activated</a:t>
            </a:r>
          </a:p>
        </p:txBody>
      </p:sp>
      <p:sp>
        <p:nvSpPr>
          <p:cNvPr id="4" name="Title 1">
            <a:extLst>
              <a:ext uri="{FF2B5EF4-FFF2-40B4-BE49-F238E27FC236}">
                <a16:creationId xmlns:a16="http://schemas.microsoft.com/office/drawing/2014/main" id="{F399E4CE-794E-7EDD-61DA-AF333F2AD0AF}"/>
              </a:ext>
            </a:extLst>
          </p:cNvPr>
          <p:cNvSpPr txBox="1">
            <a:spLocks/>
          </p:cNvSpPr>
          <p:nvPr/>
        </p:nvSpPr>
        <p:spPr>
          <a:xfrm>
            <a:off x="8175812" y="4546950"/>
            <a:ext cx="3769658" cy="2047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Shaded region:</a:t>
            </a:r>
          </a:p>
          <a:p>
            <a:pPr marL="457200" indent="-457200">
              <a:buFont typeface="Arial" panose="020B0604020202020204" pitchFamily="34" charset="0"/>
              <a:buChar char="•"/>
            </a:pPr>
            <a:r>
              <a:rPr lang="en-US" sz="2800" dirty="0"/>
              <a:t>Unit 1 active</a:t>
            </a:r>
          </a:p>
          <a:p>
            <a:pPr marL="457200" indent="-457200">
              <a:buFont typeface="Arial" panose="020B0604020202020204" pitchFamily="34" charset="0"/>
              <a:buChar char="•"/>
            </a:pPr>
            <a:r>
              <a:rPr lang="en-US" sz="2800" dirty="0"/>
              <a:t>Unit 2 inactive</a:t>
            </a:r>
          </a:p>
          <a:p>
            <a:pPr marL="457200" indent="-457200">
              <a:buFont typeface="Arial" panose="020B0604020202020204" pitchFamily="34" charset="0"/>
              <a:buChar char="•"/>
            </a:pPr>
            <a:r>
              <a:rPr lang="en-US" sz="2800" dirty="0"/>
              <a:t>Unit 3 active</a:t>
            </a:r>
          </a:p>
        </p:txBody>
      </p:sp>
    </p:spTree>
    <p:extLst>
      <p:ext uri="{BB962C8B-B14F-4D97-AF65-F5344CB8AC3E}">
        <p14:creationId xmlns:p14="http://schemas.microsoft.com/office/powerpoint/2010/main" val="116336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38B9-E0C9-4241-3170-FF38C67A9175}"/>
              </a:ext>
            </a:extLst>
          </p:cNvPr>
          <p:cNvSpPr>
            <a:spLocks noGrp="1"/>
          </p:cNvSpPr>
          <p:nvPr>
            <p:ph type="title"/>
          </p:nvPr>
        </p:nvSpPr>
        <p:spPr/>
        <p:txBody>
          <a:bodyPr/>
          <a:lstStyle/>
          <a:p>
            <a:r>
              <a:rPr lang="en-US" dirty="0"/>
              <a:t>Depicting neural networks</a:t>
            </a:r>
          </a:p>
        </p:txBody>
      </p:sp>
      <p:pic>
        <p:nvPicPr>
          <p:cNvPr id="4" name="Picture 3">
            <a:extLst>
              <a:ext uri="{FF2B5EF4-FFF2-40B4-BE49-F238E27FC236}">
                <a16:creationId xmlns:a16="http://schemas.microsoft.com/office/drawing/2014/main" id="{E3F90CC8-618D-E72E-8AA5-453B7173AC7E}"/>
              </a:ext>
            </a:extLst>
          </p:cNvPr>
          <p:cNvPicPr>
            <a:picLocks noChangeAspect="1"/>
          </p:cNvPicPr>
          <p:nvPr/>
        </p:nvPicPr>
        <p:blipFill rotWithShape="1">
          <a:blip r:embed="rId3"/>
          <a:srcRect r="50000"/>
          <a:stretch/>
        </p:blipFill>
        <p:spPr>
          <a:xfrm>
            <a:off x="3296659" y="3327162"/>
            <a:ext cx="5275688" cy="2823969"/>
          </a:xfrm>
          <a:prstGeom prst="rect">
            <a:avLst/>
          </a:prstGeom>
        </p:spPr>
      </p:pic>
      <p:pic>
        <p:nvPicPr>
          <p:cNvPr id="5" name="Picture 4">
            <a:extLst>
              <a:ext uri="{FF2B5EF4-FFF2-40B4-BE49-F238E27FC236}">
                <a16:creationId xmlns:a16="http://schemas.microsoft.com/office/drawing/2014/main" id="{47A83D41-0C9E-1DCC-9DAB-6891333C97D1}"/>
              </a:ext>
            </a:extLst>
          </p:cNvPr>
          <p:cNvPicPr>
            <a:picLocks noChangeAspect="1"/>
          </p:cNvPicPr>
          <p:nvPr/>
        </p:nvPicPr>
        <p:blipFill>
          <a:blip r:embed="rId4"/>
          <a:stretch>
            <a:fillRect/>
          </a:stretch>
        </p:blipFill>
        <p:spPr>
          <a:xfrm>
            <a:off x="5634395" y="2471952"/>
            <a:ext cx="4445521" cy="322422"/>
          </a:xfrm>
          <a:prstGeom prst="rect">
            <a:avLst/>
          </a:prstGeom>
        </p:spPr>
      </p:pic>
      <p:sp>
        <p:nvSpPr>
          <p:cNvPr id="7" name="Rectangle 6">
            <a:extLst>
              <a:ext uri="{FF2B5EF4-FFF2-40B4-BE49-F238E27FC236}">
                <a16:creationId xmlns:a16="http://schemas.microsoft.com/office/drawing/2014/main" id="{4EF44A42-0D3E-9253-B18C-57681304D673}"/>
              </a:ext>
            </a:extLst>
          </p:cNvPr>
          <p:cNvSpPr/>
          <p:nvPr/>
        </p:nvSpPr>
        <p:spPr>
          <a:xfrm>
            <a:off x="3399416" y="3327162"/>
            <a:ext cx="645459" cy="4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F831B0C-4C15-C506-FF53-8DF52B02D7BB}"/>
              </a:ext>
            </a:extLst>
          </p:cNvPr>
          <p:cNvPicPr>
            <a:picLocks noChangeAspect="1"/>
          </p:cNvPicPr>
          <p:nvPr/>
        </p:nvPicPr>
        <p:blipFill>
          <a:blip r:embed="rId5"/>
          <a:stretch>
            <a:fillRect/>
          </a:stretch>
        </p:blipFill>
        <p:spPr>
          <a:xfrm>
            <a:off x="2004508" y="1940392"/>
            <a:ext cx="2637311" cy="1385543"/>
          </a:xfrm>
          <a:prstGeom prst="rect">
            <a:avLst/>
          </a:prstGeom>
        </p:spPr>
      </p:pic>
      <p:sp>
        <p:nvSpPr>
          <p:cNvPr id="3" name="Title 1">
            <a:extLst>
              <a:ext uri="{FF2B5EF4-FFF2-40B4-BE49-F238E27FC236}">
                <a16:creationId xmlns:a16="http://schemas.microsoft.com/office/drawing/2014/main" id="{14C1B5B4-FA13-B504-DA25-1CBED2553083}"/>
              </a:ext>
            </a:extLst>
          </p:cNvPr>
          <p:cNvSpPr txBox="1">
            <a:spLocks/>
          </p:cNvSpPr>
          <p:nvPr/>
        </p:nvSpPr>
        <p:spPr>
          <a:xfrm>
            <a:off x="838200" y="6033051"/>
            <a:ext cx="11107270" cy="561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Each parameter multiplies its source and adds to its target</a:t>
            </a:r>
          </a:p>
        </p:txBody>
      </p:sp>
    </p:spTree>
    <p:extLst>
      <p:ext uri="{BB962C8B-B14F-4D97-AF65-F5344CB8AC3E}">
        <p14:creationId xmlns:p14="http://schemas.microsoft.com/office/powerpoint/2010/main" val="19386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2B978B-58D3-4989-EB47-DE536D236E97}"/>
              </a:ext>
            </a:extLst>
          </p:cNvPr>
          <p:cNvPicPr>
            <a:picLocks noChangeAspect="1"/>
          </p:cNvPicPr>
          <p:nvPr/>
        </p:nvPicPr>
        <p:blipFill rotWithShape="1">
          <a:blip r:embed="rId3"/>
          <a:srcRect l="52080" r="-2080"/>
          <a:stretch/>
        </p:blipFill>
        <p:spPr>
          <a:xfrm>
            <a:off x="3527268" y="3700631"/>
            <a:ext cx="5275688" cy="2823969"/>
          </a:xfrm>
          <a:prstGeom prst="rect">
            <a:avLst/>
          </a:prstGeom>
        </p:spPr>
      </p:pic>
      <p:sp>
        <p:nvSpPr>
          <p:cNvPr id="11" name="Title 1">
            <a:extLst>
              <a:ext uri="{FF2B5EF4-FFF2-40B4-BE49-F238E27FC236}">
                <a16:creationId xmlns:a16="http://schemas.microsoft.com/office/drawing/2014/main" id="{4F933B71-707A-0A8C-144C-44E1E6961AB9}"/>
              </a:ext>
            </a:extLst>
          </p:cNvPr>
          <p:cNvSpPr>
            <a:spLocks noGrp="1"/>
          </p:cNvSpPr>
          <p:nvPr>
            <p:ph type="title"/>
          </p:nvPr>
        </p:nvSpPr>
        <p:spPr>
          <a:xfrm>
            <a:off x="838200" y="365125"/>
            <a:ext cx="10515600" cy="1325563"/>
          </a:xfrm>
        </p:spPr>
        <p:txBody>
          <a:bodyPr/>
          <a:lstStyle/>
          <a:p>
            <a:r>
              <a:rPr lang="en-US" dirty="0"/>
              <a:t>Depicting neural networks</a:t>
            </a:r>
          </a:p>
        </p:txBody>
      </p:sp>
      <p:pic>
        <p:nvPicPr>
          <p:cNvPr id="12" name="Picture 11">
            <a:extLst>
              <a:ext uri="{FF2B5EF4-FFF2-40B4-BE49-F238E27FC236}">
                <a16:creationId xmlns:a16="http://schemas.microsoft.com/office/drawing/2014/main" id="{9F45C89D-F725-28C0-9511-1DCC92B11E01}"/>
              </a:ext>
            </a:extLst>
          </p:cNvPr>
          <p:cNvPicPr>
            <a:picLocks noChangeAspect="1"/>
          </p:cNvPicPr>
          <p:nvPr/>
        </p:nvPicPr>
        <p:blipFill>
          <a:blip r:embed="rId4"/>
          <a:stretch>
            <a:fillRect/>
          </a:stretch>
        </p:blipFill>
        <p:spPr>
          <a:xfrm>
            <a:off x="5634395" y="2471952"/>
            <a:ext cx="4445521" cy="322422"/>
          </a:xfrm>
          <a:prstGeom prst="rect">
            <a:avLst/>
          </a:prstGeom>
        </p:spPr>
      </p:pic>
      <p:pic>
        <p:nvPicPr>
          <p:cNvPr id="13" name="Picture 12">
            <a:extLst>
              <a:ext uri="{FF2B5EF4-FFF2-40B4-BE49-F238E27FC236}">
                <a16:creationId xmlns:a16="http://schemas.microsoft.com/office/drawing/2014/main" id="{6A693620-4517-3589-9936-E836B97445D7}"/>
              </a:ext>
            </a:extLst>
          </p:cNvPr>
          <p:cNvPicPr>
            <a:picLocks noChangeAspect="1"/>
          </p:cNvPicPr>
          <p:nvPr/>
        </p:nvPicPr>
        <p:blipFill>
          <a:blip r:embed="rId5"/>
          <a:stretch>
            <a:fillRect/>
          </a:stretch>
        </p:blipFill>
        <p:spPr>
          <a:xfrm>
            <a:off x="2004508" y="1940392"/>
            <a:ext cx="2637311" cy="1385543"/>
          </a:xfrm>
          <a:prstGeom prst="rect">
            <a:avLst/>
          </a:prstGeom>
        </p:spPr>
      </p:pic>
      <p:sp>
        <p:nvSpPr>
          <p:cNvPr id="15" name="Rectangle 14">
            <a:extLst>
              <a:ext uri="{FF2B5EF4-FFF2-40B4-BE49-F238E27FC236}">
                <a16:creationId xmlns:a16="http://schemas.microsoft.com/office/drawing/2014/main" id="{1C20E3AA-9329-AA80-D8DA-F5DFF64630E0}"/>
              </a:ext>
            </a:extLst>
          </p:cNvPr>
          <p:cNvSpPr/>
          <p:nvPr/>
        </p:nvSpPr>
        <p:spPr>
          <a:xfrm>
            <a:off x="3399416" y="3575638"/>
            <a:ext cx="645459" cy="4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8618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output</a:t>
            </a:r>
          </a:p>
          <a:p>
            <a:r>
              <a:rPr lang="en-US" dirty="0">
                <a:solidFill>
                  <a:srgbClr val="D18362"/>
                </a:solidFill>
              </a:rPr>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4110219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C65E-0540-A5DF-93FE-EAF2906D75F3}"/>
              </a:ext>
            </a:extLst>
          </p:cNvPr>
          <p:cNvSpPr>
            <a:spLocks noGrp="1"/>
          </p:cNvSpPr>
          <p:nvPr>
            <p:ph type="title"/>
          </p:nvPr>
        </p:nvSpPr>
        <p:spPr>
          <a:xfrm>
            <a:off x="838200" y="365125"/>
            <a:ext cx="10515600" cy="1325563"/>
          </a:xfrm>
        </p:spPr>
        <p:txBody>
          <a:bodyPr/>
          <a:lstStyle/>
          <a:p>
            <a:r>
              <a:rPr lang="en-US" dirty="0"/>
              <a:t>With 3 hidden units:</a:t>
            </a:r>
          </a:p>
        </p:txBody>
      </p:sp>
      <p:pic>
        <p:nvPicPr>
          <p:cNvPr id="5" name="Picture 4">
            <a:extLst>
              <a:ext uri="{FF2B5EF4-FFF2-40B4-BE49-F238E27FC236}">
                <a16:creationId xmlns:a16="http://schemas.microsoft.com/office/drawing/2014/main" id="{CD66F772-4A41-80DC-A12D-DCB092F44D7F}"/>
              </a:ext>
            </a:extLst>
          </p:cNvPr>
          <p:cNvPicPr>
            <a:picLocks noChangeAspect="1"/>
          </p:cNvPicPr>
          <p:nvPr/>
        </p:nvPicPr>
        <p:blipFill>
          <a:blip r:embed="rId3"/>
          <a:stretch>
            <a:fillRect/>
          </a:stretch>
        </p:blipFill>
        <p:spPr>
          <a:xfrm>
            <a:off x="2004508" y="5377638"/>
            <a:ext cx="2804160" cy="374563"/>
          </a:xfrm>
          <a:prstGeom prst="rect">
            <a:avLst/>
          </a:prstGeom>
        </p:spPr>
      </p:pic>
      <p:pic>
        <p:nvPicPr>
          <p:cNvPr id="6" name="Picture 5">
            <a:extLst>
              <a:ext uri="{FF2B5EF4-FFF2-40B4-BE49-F238E27FC236}">
                <a16:creationId xmlns:a16="http://schemas.microsoft.com/office/drawing/2014/main" id="{2AD832F4-FBF8-E3AD-89C2-A784F58D8C63}"/>
              </a:ext>
            </a:extLst>
          </p:cNvPr>
          <p:cNvPicPr>
            <a:picLocks noChangeAspect="1"/>
          </p:cNvPicPr>
          <p:nvPr/>
        </p:nvPicPr>
        <p:blipFill>
          <a:blip r:embed="rId4"/>
          <a:stretch>
            <a:fillRect/>
          </a:stretch>
        </p:blipFill>
        <p:spPr>
          <a:xfrm>
            <a:off x="6325191" y="5048042"/>
            <a:ext cx="2517149" cy="959776"/>
          </a:xfrm>
          <a:prstGeom prst="rect">
            <a:avLst/>
          </a:prstGeom>
        </p:spPr>
      </p:pic>
      <p:pic>
        <p:nvPicPr>
          <p:cNvPr id="7" name="Picture 6">
            <a:extLst>
              <a:ext uri="{FF2B5EF4-FFF2-40B4-BE49-F238E27FC236}">
                <a16:creationId xmlns:a16="http://schemas.microsoft.com/office/drawing/2014/main" id="{B7968A38-A414-F5E9-DB77-90A73242E4ED}"/>
              </a:ext>
            </a:extLst>
          </p:cNvPr>
          <p:cNvPicPr>
            <a:picLocks noChangeAspect="1"/>
          </p:cNvPicPr>
          <p:nvPr/>
        </p:nvPicPr>
        <p:blipFill>
          <a:blip r:embed="rId5"/>
          <a:stretch>
            <a:fillRect/>
          </a:stretch>
        </p:blipFill>
        <p:spPr>
          <a:xfrm>
            <a:off x="5938692" y="2523625"/>
            <a:ext cx="4445521" cy="322422"/>
          </a:xfrm>
          <a:prstGeom prst="rect">
            <a:avLst/>
          </a:prstGeom>
        </p:spPr>
      </p:pic>
      <p:pic>
        <p:nvPicPr>
          <p:cNvPr id="8" name="Picture 7">
            <a:extLst>
              <a:ext uri="{FF2B5EF4-FFF2-40B4-BE49-F238E27FC236}">
                <a16:creationId xmlns:a16="http://schemas.microsoft.com/office/drawing/2014/main" id="{2A5C3548-5D59-683E-099E-23C764618AF7}"/>
              </a:ext>
            </a:extLst>
          </p:cNvPr>
          <p:cNvPicPr>
            <a:picLocks noChangeAspect="1"/>
          </p:cNvPicPr>
          <p:nvPr/>
        </p:nvPicPr>
        <p:blipFill>
          <a:blip r:embed="rId6"/>
          <a:stretch>
            <a:fillRect/>
          </a:stretch>
        </p:blipFill>
        <p:spPr>
          <a:xfrm>
            <a:off x="2004508" y="1940392"/>
            <a:ext cx="2637311" cy="1385543"/>
          </a:xfrm>
          <a:prstGeom prst="rect">
            <a:avLst/>
          </a:prstGeom>
        </p:spPr>
      </p:pic>
      <p:sp>
        <p:nvSpPr>
          <p:cNvPr id="10" name="Title 1">
            <a:extLst>
              <a:ext uri="{FF2B5EF4-FFF2-40B4-BE49-F238E27FC236}">
                <a16:creationId xmlns:a16="http://schemas.microsoft.com/office/drawing/2014/main" id="{323F625C-ACAD-05FD-1436-39F6D6839CE2}"/>
              </a:ext>
            </a:extLst>
          </p:cNvPr>
          <p:cNvSpPr txBox="1">
            <a:spLocks/>
          </p:cNvSpPr>
          <p:nvPr/>
        </p:nvSpPr>
        <p:spPr>
          <a:xfrm>
            <a:off x="838200" y="37641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With D hidden units:</a:t>
            </a:r>
          </a:p>
        </p:txBody>
      </p:sp>
    </p:spTree>
    <p:extLst>
      <p:ext uri="{BB962C8B-B14F-4D97-AF65-F5344CB8AC3E}">
        <p14:creationId xmlns:p14="http://schemas.microsoft.com/office/powerpoint/2010/main" val="227549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B480-B173-84A2-C80C-ECEB811851DC}"/>
              </a:ext>
            </a:extLst>
          </p:cNvPr>
          <p:cNvSpPr>
            <a:spLocks noGrp="1"/>
          </p:cNvSpPr>
          <p:nvPr>
            <p:ph type="title"/>
          </p:nvPr>
        </p:nvSpPr>
        <p:spPr/>
        <p:txBody>
          <a:bodyPr/>
          <a:lstStyle/>
          <a:p>
            <a:r>
              <a:rPr lang="en-US" dirty="0"/>
              <a:t>With enough hidden units…</a:t>
            </a:r>
          </a:p>
        </p:txBody>
      </p:sp>
      <p:sp>
        <p:nvSpPr>
          <p:cNvPr id="3" name="Content Placeholder 2">
            <a:extLst>
              <a:ext uri="{FF2B5EF4-FFF2-40B4-BE49-F238E27FC236}">
                <a16:creationId xmlns:a16="http://schemas.microsoft.com/office/drawing/2014/main" id="{D93C4D72-A39D-F8B9-1699-BAC98B135BCE}"/>
              </a:ext>
            </a:extLst>
          </p:cNvPr>
          <p:cNvSpPr>
            <a:spLocks noGrp="1"/>
          </p:cNvSpPr>
          <p:nvPr>
            <p:ph idx="1"/>
          </p:nvPr>
        </p:nvSpPr>
        <p:spPr/>
        <p:txBody>
          <a:bodyPr/>
          <a:lstStyle/>
          <a:p>
            <a:pPr marL="0" indent="0">
              <a:buNone/>
            </a:pPr>
            <a:r>
              <a:rPr lang="en-US" dirty="0"/>
              <a:t>… we can describe any 1D function to arbitrary accuracy</a:t>
            </a:r>
          </a:p>
        </p:txBody>
      </p:sp>
      <p:pic>
        <p:nvPicPr>
          <p:cNvPr id="5" name="Picture 4">
            <a:extLst>
              <a:ext uri="{FF2B5EF4-FFF2-40B4-BE49-F238E27FC236}">
                <a16:creationId xmlns:a16="http://schemas.microsoft.com/office/drawing/2014/main" id="{A1869F11-139F-41D3-B455-724964C2A6EA}"/>
              </a:ext>
            </a:extLst>
          </p:cNvPr>
          <p:cNvPicPr>
            <a:picLocks noChangeAspect="1"/>
          </p:cNvPicPr>
          <p:nvPr/>
        </p:nvPicPr>
        <p:blipFill>
          <a:blip r:embed="rId3"/>
          <a:stretch>
            <a:fillRect/>
          </a:stretch>
        </p:blipFill>
        <p:spPr>
          <a:xfrm>
            <a:off x="946739" y="2831483"/>
            <a:ext cx="10525395" cy="3345480"/>
          </a:xfrm>
          <a:prstGeom prst="rect">
            <a:avLst/>
          </a:prstGeom>
        </p:spPr>
      </p:pic>
    </p:spTree>
    <p:extLst>
      <p:ext uri="{BB962C8B-B14F-4D97-AF65-F5344CB8AC3E}">
        <p14:creationId xmlns:p14="http://schemas.microsoft.com/office/powerpoint/2010/main" val="2941309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A7DB-D1C9-8644-851C-116644DA0E2B}"/>
              </a:ext>
            </a:extLst>
          </p:cNvPr>
          <p:cNvSpPr>
            <a:spLocks noGrp="1"/>
          </p:cNvSpPr>
          <p:nvPr>
            <p:ph type="title"/>
          </p:nvPr>
        </p:nvSpPr>
        <p:spPr/>
        <p:txBody>
          <a:bodyPr/>
          <a:lstStyle/>
          <a:p>
            <a:r>
              <a:rPr lang="en-US" dirty="0"/>
              <a:t>Universal approximation theorem</a:t>
            </a:r>
          </a:p>
        </p:txBody>
      </p:sp>
      <p:sp>
        <p:nvSpPr>
          <p:cNvPr id="3" name="Content Placeholder 2">
            <a:extLst>
              <a:ext uri="{FF2B5EF4-FFF2-40B4-BE49-F238E27FC236}">
                <a16:creationId xmlns:a16="http://schemas.microsoft.com/office/drawing/2014/main" id="{271CE354-07E4-B557-4EAC-5E2F2AE80671}"/>
              </a:ext>
            </a:extLst>
          </p:cNvPr>
          <p:cNvSpPr>
            <a:spLocks noGrp="1"/>
          </p:cNvSpPr>
          <p:nvPr>
            <p:ph idx="1"/>
          </p:nvPr>
        </p:nvSpPr>
        <p:spPr>
          <a:xfrm>
            <a:off x="816684" y="2998211"/>
            <a:ext cx="10515600" cy="1756671"/>
          </a:xfrm>
        </p:spPr>
        <p:txBody>
          <a:bodyPr>
            <a:normAutofit/>
          </a:bodyPr>
          <a:lstStyle/>
          <a:p>
            <a:pPr marL="0" indent="0" algn="ctr">
              <a:buNone/>
            </a:pPr>
            <a:r>
              <a:rPr lang="en-US" sz="3200" dirty="0"/>
              <a:t>“a formal proof that, with enough hidden units, a shallow neural network can describe any continuous function on a compact subset of        to arbitrary precision”</a:t>
            </a:r>
          </a:p>
        </p:txBody>
      </p:sp>
      <p:pic>
        <p:nvPicPr>
          <p:cNvPr id="4" name="Picture 3">
            <a:extLst>
              <a:ext uri="{FF2B5EF4-FFF2-40B4-BE49-F238E27FC236}">
                <a16:creationId xmlns:a16="http://schemas.microsoft.com/office/drawing/2014/main" id="{EDD20E9F-3A03-C9E3-83BD-61E55706FE2F}"/>
              </a:ext>
            </a:extLst>
          </p:cNvPr>
          <p:cNvPicPr>
            <a:picLocks noChangeAspect="1"/>
          </p:cNvPicPr>
          <p:nvPr/>
        </p:nvPicPr>
        <p:blipFill>
          <a:blip r:embed="rId3"/>
          <a:stretch>
            <a:fillRect/>
          </a:stretch>
        </p:blipFill>
        <p:spPr>
          <a:xfrm>
            <a:off x="5558441" y="3937300"/>
            <a:ext cx="473011" cy="325195"/>
          </a:xfrm>
          <a:prstGeom prst="rect">
            <a:avLst/>
          </a:prstGeom>
        </p:spPr>
      </p:pic>
    </p:spTree>
    <p:extLst>
      <p:ext uri="{BB962C8B-B14F-4D97-AF65-F5344CB8AC3E}">
        <p14:creationId xmlns:p14="http://schemas.microsoft.com/office/powerpoint/2010/main" val="46617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output</a:t>
            </a:r>
          </a:p>
          <a:p>
            <a:r>
              <a:rPr lang="en-US" dirty="0"/>
              <a:t>Universal approximation theorem</a:t>
            </a:r>
          </a:p>
          <a:p>
            <a:r>
              <a:rPr lang="en-US" dirty="0">
                <a:solidFill>
                  <a:srgbClr val="D18362"/>
                </a:solidFill>
              </a:rPr>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60405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3"/>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4"/>
          <a:stretch>
            <a:fillRect/>
          </a:stretch>
        </p:blipFill>
        <p:spPr>
          <a:xfrm>
            <a:off x="5447851" y="2752154"/>
            <a:ext cx="5126916" cy="676846"/>
          </a:xfrm>
          <a:prstGeom prst="rect">
            <a:avLst/>
          </a:prstGeom>
        </p:spPr>
      </p:pic>
    </p:spTree>
    <p:extLst>
      <p:ext uri="{BB962C8B-B14F-4D97-AF65-F5344CB8AC3E}">
        <p14:creationId xmlns:p14="http://schemas.microsoft.com/office/powerpoint/2010/main" val="332057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A41A-EA20-2DF6-D7ED-8DA8EBB6616D}"/>
              </a:ext>
            </a:extLst>
          </p:cNvPr>
          <p:cNvSpPr>
            <a:spLocks noGrp="1"/>
          </p:cNvSpPr>
          <p:nvPr>
            <p:ph type="title"/>
          </p:nvPr>
        </p:nvSpPr>
        <p:spPr/>
        <p:txBody>
          <a:bodyPr/>
          <a:lstStyle/>
          <a:p>
            <a:r>
              <a:rPr lang="en-US" dirty="0"/>
              <a:t>Example: 1D Linear regression loss function</a:t>
            </a:r>
          </a:p>
        </p:txBody>
      </p:sp>
      <p:pic>
        <p:nvPicPr>
          <p:cNvPr id="24" name="Picture 23">
            <a:extLst>
              <a:ext uri="{FF2B5EF4-FFF2-40B4-BE49-F238E27FC236}">
                <a16:creationId xmlns:a16="http://schemas.microsoft.com/office/drawing/2014/main" id="{4338817D-3A15-56D7-736C-804D0D275FB7}"/>
              </a:ext>
            </a:extLst>
          </p:cNvPr>
          <p:cNvPicPr>
            <a:picLocks noChangeAspect="1"/>
          </p:cNvPicPr>
          <p:nvPr/>
        </p:nvPicPr>
        <p:blipFill>
          <a:blip r:embed="rId3"/>
          <a:stretch>
            <a:fillRect/>
          </a:stretch>
        </p:blipFill>
        <p:spPr>
          <a:xfrm>
            <a:off x="7504056" y="3080660"/>
            <a:ext cx="4023920" cy="2141764"/>
          </a:xfrm>
          <a:prstGeom prst="rect">
            <a:avLst/>
          </a:prstGeom>
        </p:spPr>
      </p:pic>
      <p:sp>
        <p:nvSpPr>
          <p:cNvPr id="25" name="TextBox 24">
            <a:extLst>
              <a:ext uri="{FF2B5EF4-FFF2-40B4-BE49-F238E27FC236}">
                <a16:creationId xmlns:a16="http://schemas.microsoft.com/office/drawing/2014/main" id="{8573E662-95CC-47AE-AFCC-E78AD11C4E38}"/>
              </a:ext>
            </a:extLst>
          </p:cNvPr>
          <p:cNvSpPr txBox="1"/>
          <p:nvPr/>
        </p:nvSpPr>
        <p:spPr>
          <a:xfrm>
            <a:off x="7086595" y="2286000"/>
            <a:ext cx="2645233" cy="523220"/>
          </a:xfrm>
          <a:prstGeom prst="rect">
            <a:avLst/>
          </a:prstGeom>
          <a:noFill/>
        </p:spPr>
        <p:txBody>
          <a:bodyPr wrap="square" rtlCol="0">
            <a:spAutoFit/>
          </a:bodyPr>
          <a:lstStyle/>
          <a:p>
            <a:r>
              <a:rPr lang="en-US" sz="2800" dirty="0"/>
              <a:t>Loss function:</a:t>
            </a:r>
          </a:p>
        </p:txBody>
      </p:sp>
      <p:sp>
        <p:nvSpPr>
          <p:cNvPr id="3" name="TextBox 2">
            <a:extLst>
              <a:ext uri="{FF2B5EF4-FFF2-40B4-BE49-F238E27FC236}">
                <a16:creationId xmlns:a16="http://schemas.microsoft.com/office/drawing/2014/main" id="{242742B1-76D5-2B70-CAF1-12992A6B79A7}"/>
              </a:ext>
            </a:extLst>
          </p:cNvPr>
          <p:cNvSpPr txBox="1"/>
          <p:nvPr/>
        </p:nvSpPr>
        <p:spPr>
          <a:xfrm>
            <a:off x="6759724" y="5694348"/>
            <a:ext cx="4376366" cy="523220"/>
          </a:xfrm>
          <a:prstGeom prst="rect">
            <a:avLst/>
          </a:prstGeom>
          <a:noFill/>
        </p:spPr>
        <p:txBody>
          <a:bodyPr wrap="square" rtlCol="0">
            <a:spAutoFit/>
          </a:bodyPr>
          <a:lstStyle/>
          <a:p>
            <a:r>
              <a:rPr lang="en-US" sz="2800" dirty="0">
                <a:solidFill>
                  <a:srgbClr val="D18362"/>
                </a:solidFill>
              </a:rPr>
              <a:t>“Least squares loss function”</a:t>
            </a:r>
          </a:p>
        </p:txBody>
      </p:sp>
      <p:pic>
        <p:nvPicPr>
          <p:cNvPr id="4" name="Picture 3">
            <a:extLst>
              <a:ext uri="{FF2B5EF4-FFF2-40B4-BE49-F238E27FC236}">
                <a16:creationId xmlns:a16="http://schemas.microsoft.com/office/drawing/2014/main" id="{AF261893-AED0-BDEA-CA69-009DBE28DBD2}"/>
              </a:ext>
            </a:extLst>
          </p:cNvPr>
          <p:cNvPicPr>
            <a:picLocks noChangeAspect="1"/>
          </p:cNvPicPr>
          <p:nvPr/>
        </p:nvPicPr>
        <p:blipFill>
          <a:blip r:embed="rId4"/>
          <a:stretch>
            <a:fillRect/>
          </a:stretch>
        </p:blipFill>
        <p:spPr>
          <a:xfrm>
            <a:off x="1055911" y="1598667"/>
            <a:ext cx="5116290" cy="4970941"/>
          </a:xfrm>
          <a:prstGeom prst="rect">
            <a:avLst/>
          </a:prstGeom>
        </p:spPr>
      </p:pic>
    </p:spTree>
    <p:extLst>
      <p:ext uri="{BB962C8B-B14F-4D97-AF65-F5344CB8AC3E}">
        <p14:creationId xmlns:p14="http://schemas.microsoft.com/office/powerpoint/2010/main" val="326973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3"/>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4"/>
          <a:stretch>
            <a:fillRect/>
          </a:stretch>
        </p:blipFill>
        <p:spPr>
          <a:xfrm>
            <a:off x="5447851" y="2752154"/>
            <a:ext cx="5126916" cy="676846"/>
          </a:xfrm>
          <a:prstGeom prst="rect">
            <a:avLst/>
          </a:prstGeom>
        </p:spPr>
      </p:pic>
      <p:pic>
        <p:nvPicPr>
          <p:cNvPr id="12" name="Graphic 11">
            <a:extLst>
              <a:ext uri="{FF2B5EF4-FFF2-40B4-BE49-F238E27FC236}">
                <a16:creationId xmlns:a16="http://schemas.microsoft.com/office/drawing/2014/main" id="{D6A6AFD9-AD2F-EA5D-90A9-DD06AD0F2CD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0767" r="48806"/>
          <a:stretch/>
        </p:blipFill>
        <p:spPr>
          <a:xfrm>
            <a:off x="1351302" y="4480560"/>
            <a:ext cx="4096549" cy="2189071"/>
          </a:xfrm>
          <a:prstGeom prst="rect">
            <a:avLst/>
          </a:prstGeom>
        </p:spPr>
      </p:pic>
    </p:spTree>
    <p:extLst>
      <p:ext uri="{BB962C8B-B14F-4D97-AF65-F5344CB8AC3E}">
        <p14:creationId xmlns:p14="http://schemas.microsoft.com/office/powerpoint/2010/main" val="68758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1C05-F2D7-B2CE-B66E-71472D9E8FBA}"/>
              </a:ext>
            </a:extLst>
          </p:cNvPr>
          <p:cNvSpPr>
            <a:spLocks noGrp="1"/>
          </p:cNvSpPr>
          <p:nvPr>
            <p:ph type="title"/>
          </p:nvPr>
        </p:nvSpPr>
        <p:spPr/>
        <p:txBody>
          <a:bodyPr/>
          <a:lstStyle/>
          <a:p>
            <a:r>
              <a:rPr lang="en-US" dirty="0"/>
              <a:t>Two outputs </a:t>
            </a:r>
          </a:p>
        </p:txBody>
      </p:sp>
      <p:sp>
        <p:nvSpPr>
          <p:cNvPr id="3" name="Content Placeholder 2">
            <a:extLst>
              <a:ext uri="{FF2B5EF4-FFF2-40B4-BE49-F238E27FC236}">
                <a16:creationId xmlns:a16="http://schemas.microsoft.com/office/drawing/2014/main" id="{9EE6DA34-19D5-DD33-6A58-C8F58D977195}"/>
              </a:ext>
            </a:extLst>
          </p:cNvPr>
          <p:cNvSpPr>
            <a:spLocks noGrp="1"/>
          </p:cNvSpPr>
          <p:nvPr>
            <p:ph idx="1"/>
          </p:nvPr>
        </p:nvSpPr>
        <p:spPr>
          <a:xfrm>
            <a:off x="838200" y="1825625"/>
            <a:ext cx="10515600" cy="551815"/>
          </a:xfrm>
        </p:spPr>
        <p:txBody>
          <a:bodyPr/>
          <a:lstStyle/>
          <a:p>
            <a:r>
              <a:rPr lang="en-US" dirty="0"/>
              <a:t>1 input, 4 hidden units, 2 outputs</a:t>
            </a:r>
          </a:p>
        </p:txBody>
      </p:sp>
      <p:pic>
        <p:nvPicPr>
          <p:cNvPr id="5" name="Graphic 4">
            <a:extLst>
              <a:ext uri="{FF2B5EF4-FFF2-40B4-BE49-F238E27FC236}">
                <a16:creationId xmlns:a16="http://schemas.microsoft.com/office/drawing/2014/main" id="{27C69412-3272-11F4-D546-7F75BE9509D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767" r="48806"/>
          <a:stretch/>
        </p:blipFill>
        <p:spPr>
          <a:xfrm>
            <a:off x="1351302" y="4480561"/>
            <a:ext cx="4096549" cy="2189070"/>
          </a:xfrm>
          <a:prstGeom prst="rect">
            <a:avLst/>
          </a:prstGeom>
        </p:spPr>
      </p:pic>
      <p:pic>
        <p:nvPicPr>
          <p:cNvPr id="8" name="Picture 7">
            <a:extLst>
              <a:ext uri="{FF2B5EF4-FFF2-40B4-BE49-F238E27FC236}">
                <a16:creationId xmlns:a16="http://schemas.microsoft.com/office/drawing/2014/main" id="{F70D85D6-9749-40C3-070C-1537B4692BD1}"/>
              </a:ext>
            </a:extLst>
          </p:cNvPr>
          <p:cNvPicPr>
            <a:picLocks noChangeAspect="1"/>
          </p:cNvPicPr>
          <p:nvPr/>
        </p:nvPicPr>
        <p:blipFill>
          <a:blip r:embed="rId5"/>
          <a:stretch>
            <a:fillRect/>
          </a:stretch>
        </p:blipFill>
        <p:spPr>
          <a:xfrm>
            <a:off x="2611418" y="2512377"/>
            <a:ext cx="2018770" cy="1448248"/>
          </a:xfrm>
          <a:prstGeom prst="rect">
            <a:avLst/>
          </a:prstGeom>
        </p:spPr>
      </p:pic>
      <p:pic>
        <p:nvPicPr>
          <p:cNvPr id="9" name="Picture 8">
            <a:extLst>
              <a:ext uri="{FF2B5EF4-FFF2-40B4-BE49-F238E27FC236}">
                <a16:creationId xmlns:a16="http://schemas.microsoft.com/office/drawing/2014/main" id="{AE34188D-4414-A826-B6A6-7831AABA13A3}"/>
              </a:ext>
            </a:extLst>
          </p:cNvPr>
          <p:cNvPicPr>
            <a:picLocks noChangeAspect="1"/>
          </p:cNvPicPr>
          <p:nvPr/>
        </p:nvPicPr>
        <p:blipFill>
          <a:blip r:embed="rId6"/>
          <a:stretch>
            <a:fillRect/>
          </a:stretch>
        </p:blipFill>
        <p:spPr>
          <a:xfrm>
            <a:off x="5447851" y="2752154"/>
            <a:ext cx="5126916" cy="676846"/>
          </a:xfrm>
          <a:prstGeom prst="rect">
            <a:avLst/>
          </a:prstGeom>
        </p:spPr>
      </p:pic>
      <p:pic>
        <p:nvPicPr>
          <p:cNvPr id="10" name="Graphic 9">
            <a:extLst>
              <a:ext uri="{FF2B5EF4-FFF2-40B4-BE49-F238E27FC236}">
                <a16:creationId xmlns:a16="http://schemas.microsoft.com/office/drawing/2014/main" id="{8ADCDB2A-D629-828C-5689-26921CEBBCD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06"/>
          <a:stretch/>
        </p:blipFill>
        <p:spPr>
          <a:xfrm>
            <a:off x="6174887" y="4198883"/>
            <a:ext cx="3952534" cy="2453184"/>
          </a:xfrm>
          <a:prstGeom prst="rect">
            <a:avLst/>
          </a:prstGeom>
        </p:spPr>
      </p:pic>
      <p:sp>
        <p:nvSpPr>
          <p:cNvPr id="4" name="Rectangle 3">
            <a:extLst>
              <a:ext uri="{FF2B5EF4-FFF2-40B4-BE49-F238E27FC236}">
                <a16:creationId xmlns:a16="http://schemas.microsoft.com/office/drawing/2014/main" id="{70B77E62-78E7-04F2-51A7-CB55C8D27DB7}"/>
              </a:ext>
            </a:extLst>
          </p:cNvPr>
          <p:cNvSpPr/>
          <p:nvPr/>
        </p:nvSpPr>
        <p:spPr>
          <a:xfrm>
            <a:off x="6096000" y="4141694"/>
            <a:ext cx="390861" cy="338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470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solidFill>
                  <a:srgbClr val="D18362"/>
                </a:solidFill>
              </a:rPr>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482590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AFB8-6F8E-A4A5-80DE-D08E3A3F6458}"/>
              </a:ext>
            </a:extLst>
          </p:cNvPr>
          <p:cNvSpPr>
            <a:spLocks noGrp="1"/>
          </p:cNvSpPr>
          <p:nvPr>
            <p:ph type="title"/>
          </p:nvPr>
        </p:nvSpPr>
        <p:spPr/>
        <p:txBody>
          <a:bodyPr/>
          <a:lstStyle/>
          <a:p>
            <a:r>
              <a:rPr lang="en-US" dirty="0"/>
              <a:t>Two inputs</a:t>
            </a:r>
          </a:p>
        </p:txBody>
      </p:sp>
      <p:pic>
        <p:nvPicPr>
          <p:cNvPr id="7" name="Picture 6">
            <a:extLst>
              <a:ext uri="{FF2B5EF4-FFF2-40B4-BE49-F238E27FC236}">
                <a16:creationId xmlns:a16="http://schemas.microsoft.com/office/drawing/2014/main" id="{4175B58B-B8D7-0714-EB15-2041C4AD484B}"/>
              </a:ext>
            </a:extLst>
          </p:cNvPr>
          <p:cNvPicPr>
            <a:picLocks noChangeAspect="1"/>
          </p:cNvPicPr>
          <p:nvPr/>
        </p:nvPicPr>
        <p:blipFill>
          <a:blip r:embed="rId3"/>
          <a:stretch>
            <a:fillRect/>
          </a:stretch>
        </p:blipFill>
        <p:spPr>
          <a:xfrm>
            <a:off x="1342017" y="4238513"/>
            <a:ext cx="4533458" cy="1915204"/>
          </a:xfrm>
          <a:prstGeom prst="rect">
            <a:avLst/>
          </a:prstGeom>
        </p:spPr>
      </p:pic>
      <p:sp>
        <p:nvSpPr>
          <p:cNvPr id="8" name="Content Placeholder 2">
            <a:extLst>
              <a:ext uri="{FF2B5EF4-FFF2-40B4-BE49-F238E27FC236}">
                <a16:creationId xmlns:a16="http://schemas.microsoft.com/office/drawing/2014/main" id="{6BB6E1A4-E962-143E-24EA-0EA90A94EA0B}"/>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inputs, 3 hidden units, 1 output</a:t>
            </a:r>
          </a:p>
        </p:txBody>
      </p:sp>
      <p:pic>
        <p:nvPicPr>
          <p:cNvPr id="11" name="Content Placeholder 3">
            <a:extLst>
              <a:ext uri="{FF2B5EF4-FFF2-40B4-BE49-F238E27FC236}">
                <a16:creationId xmlns:a16="http://schemas.microsoft.com/office/drawing/2014/main" id="{F9889DCB-F5F3-B114-FD6D-8746764210C6}"/>
              </a:ext>
            </a:extLst>
          </p:cNvPr>
          <p:cNvPicPr>
            <a:picLocks noChangeAspect="1"/>
          </p:cNvPicPr>
          <p:nvPr/>
        </p:nvPicPr>
        <p:blipFill>
          <a:blip r:embed="rId4"/>
          <a:stretch>
            <a:fillRect/>
          </a:stretch>
        </p:blipFill>
        <p:spPr>
          <a:xfrm>
            <a:off x="1475509" y="2718142"/>
            <a:ext cx="3154679" cy="1089115"/>
          </a:xfrm>
          <a:prstGeom prst="rect">
            <a:avLst/>
          </a:prstGeom>
        </p:spPr>
      </p:pic>
      <p:pic>
        <p:nvPicPr>
          <p:cNvPr id="12" name="Picture 11">
            <a:extLst>
              <a:ext uri="{FF2B5EF4-FFF2-40B4-BE49-F238E27FC236}">
                <a16:creationId xmlns:a16="http://schemas.microsoft.com/office/drawing/2014/main" id="{49D535C9-4A76-B1BB-165E-5BE9F2E8F51B}"/>
              </a:ext>
            </a:extLst>
          </p:cNvPr>
          <p:cNvPicPr>
            <a:picLocks noChangeAspect="1"/>
          </p:cNvPicPr>
          <p:nvPr/>
        </p:nvPicPr>
        <p:blipFill>
          <a:blip r:embed="rId5"/>
          <a:stretch>
            <a:fillRect/>
          </a:stretch>
        </p:blipFill>
        <p:spPr>
          <a:xfrm>
            <a:off x="5447851" y="2854600"/>
            <a:ext cx="4272830" cy="309897"/>
          </a:xfrm>
          <a:prstGeom prst="rect">
            <a:avLst/>
          </a:prstGeom>
        </p:spPr>
      </p:pic>
    </p:spTree>
    <p:extLst>
      <p:ext uri="{BB962C8B-B14F-4D97-AF65-F5344CB8AC3E}">
        <p14:creationId xmlns:p14="http://schemas.microsoft.com/office/powerpoint/2010/main" val="2080985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3B3D6-682E-5319-78C3-C01F02C76EEC}"/>
              </a:ext>
            </a:extLst>
          </p:cNvPr>
          <p:cNvPicPr>
            <a:picLocks noChangeAspect="1"/>
          </p:cNvPicPr>
          <p:nvPr/>
        </p:nvPicPr>
        <p:blipFill>
          <a:blip r:embed="rId3"/>
          <a:stretch>
            <a:fillRect/>
          </a:stretch>
        </p:blipFill>
        <p:spPr>
          <a:xfrm>
            <a:off x="1430764" y="142706"/>
            <a:ext cx="9133246" cy="3246532"/>
          </a:xfrm>
          <a:prstGeom prst="rect">
            <a:avLst/>
          </a:prstGeom>
        </p:spPr>
      </p:pic>
    </p:spTree>
    <p:extLst>
      <p:ext uri="{BB962C8B-B14F-4D97-AF65-F5344CB8AC3E}">
        <p14:creationId xmlns:p14="http://schemas.microsoft.com/office/powerpoint/2010/main" val="122669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3B3D6-682E-5319-78C3-C01F02C76EEC}"/>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5" name="Picture 4">
            <a:extLst>
              <a:ext uri="{FF2B5EF4-FFF2-40B4-BE49-F238E27FC236}">
                <a16:creationId xmlns:a16="http://schemas.microsoft.com/office/drawing/2014/main" id="{14672D4D-E8BC-3401-0F24-39D0058CC9BA}"/>
              </a:ext>
            </a:extLst>
          </p:cNvPr>
          <p:cNvPicPr>
            <a:picLocks noChangeAspect="1"/>
          </p:cNvPicPr>
          <p:nvPr/>
        </p:nvPicPr>
        <p:blipFill>
          <a:blip r:embed="rId4"/>
          <a:stretch>
            <a:fillRect/>
          </a:stretch>
        </p:blipFill>
        <p:spPr>
          <a:xfrm>
            <a:off x="1430764" y="3638319"/>
            <a:ext cx="9133246" cy="3246532"/>
          </a:xfrm>
          <a:prstGeom prst="rect">
            <a:avLst/>
          </a:prstGeom>
        </p:spPr>
      </p:pic>
    </p:spTree>
    <p:extLst>
      <p:ext uri="{BB962C8B-B14F-4D97-AF65-F5344CB8AC3E}">
        <p14:creationId xmlns:p14="http://schemas.microsoft.com/office/powerpoint/2010/main" val="2450444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72D4D-E8BC-3401-0F24-39D0058CC9BA}"/>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4"/>
          <a:stretch>
            <a:fillRect/>
          </a:stretch>
        </p:blipFill>
        <p:spPr>
          <a:xfrm>
            <a:off x="1430764" y="3638319"/>
            <a:ext cx="9133246" cy="3246532"/>
          </a:xfrm>
          <a:prstGeom prst="rect">
            <a:avLst/>
          </a:prstGeom>
        </p:spPr>
      </p:pic>
    </p:spTree>
    <p:extLst>
      <p:ext uri="{BB962C8B-B14F-4D97-AF65-F5344CB8AC3E}">
        <p14:creationId xmlns:p14="http://schemas.microsoft.com/office/powerpoint/2010/main" val="2889635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0" name="Picture 9">
            <a:extLst>
              <a:ext uri="{FF2B5EF4-FFF2-40B4-BE49-F238E27FC236}">
                <a16:creationId xmlns:a16="http://schemas.microsoft.com/office/drawing/2014/main" id="{B47A6833-D5E2-B08C-07B0-30684D270A60}"/>
              </a:ext>
            </a:extLst>
          </p:cNvPr>
          <p:cNvPicPr>
            <a:picLocks noChangeAspect="1"/>
          </p:cNvPicPr>
          <p:nvPr/>
        </p:nvPicPr>
        <p:blipFill>
          <a:blip r:embed="rId4"/>
          <a:stretch>
            <a:fillRect/>
          </a:stretch>
        </p:blipFill>
        <p:spPr>
          <a:xfrm>
            <a:off x="4389802" y="3635663"/>
            <a:ext cx="3263792" cy="3249188"/>
          </a:xfrm>
          <a:prstGeom prst="rect">
            <a:avLst/>
          </a:prstGeom>
        </p:spPr>
      </p:pic>
    </p:spTree>
    <p:extLst>
      <p:ext uri="{BB962C8B-B14F-4D97-AF65-F5344CB8AC3E}">
        <p14:creationId xmlns:p14="http://schemas.microsoft.com/office/powerpoint/2010/main" val="342953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67E1D0-F889-D349-2AB5-55DF5E6F3678}"/>
              </a:ext>
            </a:extLst>
          </p:cNvPr>
          <p:cNvPicPr>
            <a:picLocks noChangeAspect="1"/>
          </p:cNvPicPr>
          <p:nvPr/>
        </p:nvPicPr>
        <p:blipFill>
          <a:blip r:embed="rId3"/>
          <a:stretch>
            <a:fillRect/>
          </a:stretch>
        </p:blipFill>
        <p:spPr>
          <a:xfrm>
            <a:off x="1430764" y="142706"/>
            <a:ext cx="9133246" cy="3246532"/>
          </a:xfrm>
          <a:prstGeom prst="rect">
            <a:avLst/>
          </a:prstGeom>
        </p:spPr>
      </p:pic>
      <p:pic>
        <p:nvPicPr>
          <p:cNvPr id="10" name="Picture 9">
            <a:extLst>
              <a:ext uri="{FF2B5EF4-FFF2-40B4-BE49-F238E27FC236}">
                <a16:creationId xmlns:a16="http://schemas.microsoft.com/office/drawing/2014/main" id="{B47A6833-D5E2-B08C-07B0-30684D270A60}"/>
              </a:ext>
            </a:extLst>
          </p:cNvPr>
          <p:cNvPicPr>
            <a:picLocks noChangeAspect="1"/>
          </p:cNvPicPr>
          <p:nvPr/>
        </p:nvPicPr>
        <p:blipFill>
          <a:blip r:embed="rId4"/>
          <a:stretch>
            <a:fillRect/>
          </a:stretch>
        </p:blipFill>
        <p:spPr>
          <a:xfrm>
            <a:off x="4389802" y="3635663"/>
            <a:ext cx="3263792" cy="3249188"/>
          </a:xfrm>
          <a:prstGeom prst="rect">
            <a:avLst/>
          </a:prstGeom>
        </p:spPr>
      </p:pic>
      <p:sp>
        <p:nvSpPr>
          <p:cNvPr id="2" name="TextBox 1">
            <a:extLst>
              <a:ext uri="{FF2B5EF4-FFF2-40B4-BE49-F238E27FC236}">
                <a16:creationId xmlns:a16="http://schemas.microsoft.com/office/drawing/2014/main" id="{5D4A0186-5780-EB5D-A570-DB9616490D33}"/>
              </a:ext>
            </a:extLst>
          </p:cNvPr>
          <p:cNvSpPr txBox="1"/>
          <p:nvPr/>
        </p:nvSpPr>
        <p:spPr>
          <a:xfrm>
            <a:off x="7653594" y="4737037"/>
            <a:ext cx="4165597" cy="523220"/>
          </a:xfrm>
          <a:prstGeom prst="rect">
            <a:avLst/>
          </a:prstGeom>
          <a:noFill/>
        </p:spPr>
        <p:txBody>
          <a:bodyPr wrap="square" rtlCol="0">
            <a:spAutoFit/>
          </a:bodyPr>
          <a:lstStyle/>
          <a:p>
            <a:pPr algn="ctr"/>
            <a:r>
              <a:rPr lang="en-US" sz="2800" dirty="0">
                <a:solidFill>
                  <a:srgbClr val="D18362"/>
                </a:solidFill>
              </a:rPr>
              <a:t>Convex polygons</a:t>
            </a:r>
          </a:p>
        </p:txBody>
      </p:sp>
    </p:spTree>
    <p:extLst>
      <p:ext uri="{BB962C8B-B14F-4D97-AF65-F5344CB8AC3E}">
        <p14:creationId xmlns:p14="http://schemas.microsoft.com/office/powerpoint/2010/main" val="3626945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E75D-C431-517C-F655-05602799DB35}"/>
              </a:ext>
            </a:extLst>
          </p:cNvPr>
          <p:cNvSpPr>
            <a:spLocks noGrp="1"/>
          </p:cNvSpPr>
          <p:nvPr>
            <p:ph type="title"/>
          </p:nvPr>
        </p:nvSpPr>
        <p:spPr/>
        <p:txBody>
          <a:bodyPr/>
          <a:lstStyle/>
          <a:p>
            <a:r>
              <a:rPr lang="en-US" dirty="0"/>
              <a:t>Fitting </a:t>
            </a:r>
          </a:p>
        </p:txBody>
      </p:sp>
      <p:pic>
        <p:nvPicPr>
          <p:cNvPr id="5" name="Content Placeholder 4" descr="Chart, surface chart&#10;&#10;Description automatically generated">
            <a:extLst>
              <a:ext uri="{FF2B5EF4-FFF2-40B4-BE49-F238E27FC236}">
                <a16:creationId xmlns:a16="http://schemas.microsoft.com/office/drawing/2014/main" id="{56238E7E-79E6-7237-1A29-3A0F54EB04C1}"/>
              </a:ext>
            </a:extLst>
          </p:cNvPr>
          <p:cNvPicPr>
            <a:picLocks noGrp="1" noChangeAspect="1"/>
          </p:cNvPicPr>
          <p:nvPr>
            <p:ph idx="1"/>
          </p:nvPr>
        </p:nvPicPr>
        <p:blipFill rotWithShape="1">
          <a:blip r:embed="rId3"/>
          <a:srcRect r="1075"/>
          <a:stretch/>
        </p:blipFill>
        <p:spPr>
          <a:xfrm>
            <a:off x="5732340" y="1799247"/>
            <a:ext cx="4391192" cy="3710133"/>
          </a:xfrm>
        </p:spPr>
      </p:pic>
      <p:pic>
        <p:nvPicPr>
          <p:cNvPr id="6" name="Picture 5">
            <a:extLst>
              <a:ext uri="{FF2B5EF4-FFF2-40B4-BE49-F238E27FC236}">
                <a16:creationId xmlns:a16="http://schemas.microsoft.com/office/drawing/2014/main" id="{17B970AA-F5C8-52AD-C92B-6C92C4035DE1}"/>
              </a:ext>
            </a:extLst>
          </p:cNvPr>
          <p:cNvPicPr>
            <a:picLocks noChangeAspect="1"/>
          </p:cNvPicPr>
          <p:nvPr/>
        </p:nvPicPr>
        <p:blipFill>
          <a:blip r:embed="rId4"/>
          <a:stretch>
            <a:fillRect/>
          </a:stretch>
        </p:blipFill>
        <p:spPr>
          <a:xfrm>
            <a:off x="1355741" y="2135796"/>
            <a:ext cx="3263792" cy="3249188"/>
          </a:xfrm>
          <a:prstGeom prst="rect">
            <a:avLst/>
          </a:prstGeom>
        </p:spPr>
      </p:pic>
      <p:sp>
        <p:nvSpPr>
          <p:cNvPr id="9" name="Rectangle 8">
            <a:extLst>
              <a:ext uri="{FF2B5EF4-FFF2-40B4-BE49-F238E27FC236}">
                <a16:creationId xmlns:a16="http://schemas.microsoft.com/office/drawing/2014/main" id="{B006E339-56FF-E6D5-7A00-EF12B678921A}"/>
              </a:ext>
            </a:extLst>
          </p:cNvPr>
          <p:cNvSpPr/>
          <p:nvPr/>
        </p:nvSpPr>
        <p:spPr>
          <a:xfrm>
            <a:off x="7061812" y="5695720"/>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ECA86F-3B75-15DB-3F61-1FFE8111B724}"/>
              </a:ext>
            </a:extLst>
          </p:cNvPr>
          <p:cNvSpPr/>
          <p:nvPr/>
        </p:nvSpPr>
        <p:spPr>
          <a:xfrm>
            <a:off x="10226150" y="5100520"/>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1CB9A2-6FF1-5CEE-B563-8FE8BCF9311E}"/>
              </a:ext>
            </a:extLst>
          </p:cNvPr>
          <p:cNvSpPr/>
          <p:nvPr/>
        </p:nvSpPr>
        <p:spPr>
          <a:xfrm>
            <a:off x="4952413" y="4101382"/>
            <a:ext cx="686718" cy="568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4302A8-5A8D-7B12-7FAA-FE09A1DDA24D}"/>
              </a:ext>
            </a:extLst>
          </p:cNvPr>
          <p:cNvSpPr/>
          <p:nvPr/>
        </p:nvSpPr>
        <p:spPr>
          <a:xfrm>
            <a:off x="5162949" y="3760390"/>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DE98C0-E07D-7980-E7BB-C0CB60EF42D8}"/>
              </a:ext>
            </a:extLst>
          </p:cNvPr>
          <p:cNvPicPr>
            <a:picLocks noChangeAspect="1"/>
          </p:cNvPicPr>
          <p:nvPr/>
        </p:nvPicPr>
        <p:blipFill>
          <a:blip r:embed="rId5"/>
          <a:stretch>
            <a:fillRect/>
          </a:stretch>
        </p:blipFill>
        <p:spPr>
          <a:xfrm rot="16200000">
            <a:off x="4754440" y="3544490"/>
            <a:ext cx="1955800" cy="431800"/>
          </a:xfrm>
          <a:prstGeom prst="rect">
            <a:avLst/>
          </a:prstGeom>
        </p:spPr>
      </p:pic>
      <p:sp>
        <p:nvSpPr>
          <p:cNvPr id="13" name="Rectangle 12">
            <a:extLst>
              <a:ext uri="{FF2B5EF4-FFF2-40B4-BE49-F238E27FC236}">
                <a16:creationId xmlns:a16="http://schemas.microsoft.com/office/drawing/2014/main" id="{22393FA0-3F83-3111-882C-30F343E71341}"/>
              </a:ext>
            </a:extLst>
          </p:cNvPr>
          <p:cNvSpPr/>
          <p:nvPr/>
        </p:nvSpPr>
        <p:spPr>
          <a:xfrm>
            <a:off x="9812210" y="4787792"/>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A7CFD4-E9DF-1068-9F1B-0416DB01880E}"/>
              </a:ext>
            </a:extLst>
          </p:cNvPr>
          <p:cNvSpPr/>
          <p:nvPr/>
        </p:nvSpPr>
        <p:spPr>
          <a:xfrm>
            <a:off x="7061812" y="5153519"/>
            <a:ext cx="809062" cy="625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9E20EB-1A34-DED8-B056-C93CEA60F585}"/>
              </a:ext>
            </a:extLst>
          </p:cNvPr>
          <p:cNvPicPr>
            <a:picLocks noChangeAspect="1"/>
          </p:cNvPicPr>
          <p:nvPr/>
        </p:nvPicPr>
        <p:blipFill>
          <a:blip r:embed="rId6"/>
          <a:stretch>
            <a:fillRect/>
          </a:stretch>
        </p:blipFill>
        <p:spPr>
          <a:xfrm>
            <a:off x="9838765" y="4856647"/>
            <a:ext cx="1803400" cy="406400"/>
          </a:xfrm>
          <a:prstGeom prst="rect">
            <a:avLst/>
          </a:prstGeom>
        </p:spPr>
      </p:pic>
      <p:pic>
        <p:nvPicPr>
          <p:cNvPr id="7" name="Picture 6">
            <a:extLst>
              <a:ext uri="{FF2B5EF4-FFF2-40B4-BE49-F238E27FC236}">
                <a16:creationId xmlns:a16="http://schemas.microsoft.com/office/drawing/2014/main" id="{CAD2EDD0-37D9-7096-40EA-9BAD6285EE5D}"/>
              </a:ext>
            </a:extLst>
          </p:cNvPr>
          <p:cNvPicPr>
            <a:picLocks noChangeAspect="1"/>
          </p:cNvPicPr>
          <p:nvPr/>
        </p:nvPicPr>
        <p:blipFill>
          <a:blip r:embed="rId7"/>
          <a:stretch>
            <a:fillRect/>
          </a:stretch>
        </p:blipFill>
        <p:spPr>
          <a:xfrm>
            <a:off x="6692106" y="5263047"/>
            <a:ext cx="1790700" cy="406400"/>
          </a:xfrm>
          <a:prstGeom prst="rect">
            <a:avLst/>
          </a:prstGeom>
        </p:spPr>
      </p:pic>
    </p:spTree>
    <p:extLst>
      <p:ext uri="{BB962C8B-B14F-4D97-AF65-F5344CB8AC3E}">
        <p14:creationId xmlns:p14="http://schemas.microsoft.com/office/powerpoint/2010/main" val="201894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44AA-D01A-1767-77FE-CC5A77699011}"/>
              </a:ext>
            </a:extLst>
          </p:cNvPr>
          <p:cNvSpPr>
            <a:spLocks noGrp="1"/>
          </p:cNvSpPr>
          <p:nvPr>
            <p:ph type="title"/>
          </p:nvPr>
        </p:nvSpPr>
        <p:spPr/>
        <p:txBody>
          <a:bodyPr/>
          <a:lstStyle/>
          <a:p>
            <a:r>
              <a:rPr lang="en-US" dirty="0"/>
              <a:t>Example: 1D Linear regression training</a:t>
            </a:r>
          </a:p>
        </p:txBody>
      </p:sp>
      <p:sp>
        <p:nvSpPr>
          <p:cNvPr id="5" name="TextBox 4">
            <a:extLst>
              <a:ext uri="{FF2B5EF4-FFF2-40B4-BE49-F238E27FC236}">
                <a16:creationId xmlns:a16="http://schemas.microsoft.com/office/drawing/2014/main" id="{ECBE0E72-EFD0-C671-6900-0AD886836A4A}"/>
              </a:ext>
            </a:extLst>
          </p:cNvPr>
          <p:cNvSpPr txBox="1"/>
          <p:nvPr/>
        </p:nvSpPr>
        <p:spPr>
          <a:xfrm>
            <a:off x="3085032" y="6298250"/>
            <a:ext cx="5221480" cy="369332"/>
          </a:xfrm>
          <a:prstGeom prst="rect">
            <a:avLst/>
          </a:prstGeom>
          <a:noFill/>
        </p:spPr>
        <p:txBody>
          <a:bodyPr wrap="square" rtlCol="0">
            <a:spAutoFit/>
          </a:bodyPr>
          <a:lstStyle/>
          <a:p>
            <a:pPr algn="ctr"/>
            <a:r>
              <a:rPr lang="en-US" dirty="0"/>
              <a:t>This technique is known as </a:t>
            </a:r>
            <a:r>
              <a:rPr lang="en-US" dirty="0">
                <a:solidFill>
                  <a:srgbClr val="D18362"/>
                </a:solidFill>
              </a:rPr>
              <a:t>gradient descent</a:t>
            </a:r>
          </a:p>
        </p:txBody>
      </p:sp>
      <p:pic>
        <p:nvPicPr>
          <p:cNvPr id="3" name="Picture 2">
            <a:extLst>
              <a:ext uri="{FF2B5EF4-FFF2-40B4-BE49-F238E27FC236}">
                <a16:creationId xmlns:a16="http://schemas.microsoft.com/office/drawing/2014/main" id="{9AB733B3-D7DB-2A62-6D0B-6CC5641628B8}"/>
              </a:ext>
            </a:extLst>
          </p:cNvPr>
          <p:cNvPicPr>
            <a:picLocks noChangeAspect="1"/>
          </p:cNvPicPr>
          <p:nvPr/>
        </p:nvPicPr>
        <p:blipFill>
          <a:blip r:embed="rId3"/>
          <a:stretch>
            <a:fillRect/>
          </a:stretch>
        </p:blipFill>
        <p:spPr>
          <a:xfrm>
            <a:off x="1570615" y="1489306"/>
            <a:ext cx="8936279" cy="4610279"/>
          </a:xfrm>
          <a:prstGeom prst="rect">
            <a:avLst/>
          </a:prstGeom>
        </p:spPr>
      </p:pic>
    </p:spTree>
    <p:extLst>
      <p:ext uri="{BB962C8B-B14F-4D97-AF65-F5344CB8AC3E}">
        <p14:creationId xmlns:p14="http://schemas.microsoft.com/office/powerpoint/2010/main" val="1604928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1BFA1D-94F2-6AE9-9432-EDEDC64A4FAF}"/>
              </a:ext>
            </a:extLst>
          </p:cNvPr>
          <p:cNvSpPr>
            <a:spLocks noGrp="1"/>
          </p:cNvSpPr>
          <p:nvPr>
            <p:ph idx="1"/>
          </p:nvPr>
        </p:nvSpPr>
        <p:spPr>
          <a:xfrm>
            <a:off x="838200" y="1825625"/>
            <a:ext cx="10515600" cy="4351338"/>
          </a:xfrm>
        </p:spPr>
        <p:txBody>
          <a:bodyPr/>
          <a:lstStyle/>
          <a:p>
            <a:r>
              <a:rPr lang="en-US" dirty="0"/>
              <a:t>For the 2D case, what if there were two outputs?</a:t>
            </a:r>
          </a:p>
          <a:p>
            <a:r>
              <a:rPr lang="en-US" dirty="0"/>
              <a:t>If this is one of the outputs, what would the other one look like?</a:t>
            </a:r>
          </a:p>
        </p:txBody>
      </p:sp>
      <p:sp>
        <p:nvSpPr>
          <p:cNvPr id="2" name="Title 1">
            <a:extLst>
              <a:ext uri="{FF2B5EF4-FFF2-40B4-BE49-F238E27FC236}">
                <a16:creationId xmlns:a16="http://schemas.microsoft.com/office/drawing/2014/main" id="{F5BFE8AD-B450-F2A3-D2ED-9B520AAD3477}"/>
              </a:ext>
            </a:extLst>
          </p:cNvPr>
          <p:cNvSpPr>
            <a:spLocks noGrp="1"/>
          </p:cNvSpPr>
          <p:nvPr>
            <p:ph type="title"/>
          </p:nvPr>
        </p:nvSpPr>
        <p:spPr/>
        <p:txBody>
          <a:bodyPr/>
          <a:lstStyle/>
          <a:p>
            <a:r>
              <a:rPr lang="en-US" dirty="0"/>
              <a:t>Question:</a:t>
            </a:r>
          </a:p>
        </p:txBody>
      </p:sp>
      <p:pic>
        <p:nvPicPr>
          <p:cNvPr id="4" name="Picture 3">
            <a:extLst>
              <a:ext uri="{FF2B5EF4-FFF2-40B4-BE49-F238E27FC236}">
                <a16:creationId xmlns:a16="http://schemas.microsoft.com/office/drawing/2014/main" id="{9E4ED1B5-1D2D-302B-F731-FB4E74E65530}"/>
              </a:ext>
            </a:extLst>
          </p:cNvPr>
          <p:cNvPicPr>
            <a:picLocks noChangeAspect="1"/>
          </p:cNvPicPr>
          <p:nvPr/>
        </p:nvPicPr>
        <p:blipFill>
          <a:blip r:embed="rId3"/>
          <a:stretch>
            <a:fillRect/>
          </a:stretch>
        </p:blipFill>
        <p:spPr>
          <a:xfrm>
            <a:off x="3894950" y="3130056"/>
            <a:ext cx="3263792" cy="3249188"/>
          </a:xfrm>
          <a:prstGeom prst="rect">
            <a:avLst/>
          </a:prstGeom>
        </p:spPr>
      </p:pic>
    </p:spTree>
    <p:extLst>
      <p:ext uri="{BB962C8B-B14F-4D97-AF65-F5344CB8AC3E}">
        <p14:creationId xmlns:p14="http://schemas.microsoft.com/office/powerpoint/2010/main" val="492811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solidFill>
                  <a:srgbClr val="D18362"/>
                </a:solidFill>
              </a:rPr>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199735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71E8-0A73-4D3F-AD9E-63CF989FA516}"/>
              </a:ext>
            </a:extLst>
          </p:cNvPr>
          <p:cNvSpPr>
            <a:spLocks noGrp="1"/>
          </p:cNvSpPr>
          <p:nvPr>
            <p:ph type="title"/>
          </p:nvPr>
        </p:nvSpPr>
        <p:spPr/>
        <p:txBody>
          <a:bodyPr/>
          <a:lstStyle/>
          <a:p>
            <a:r>
              <a:rPr lang="en-CA" dirty="0"/>
              <a:t>Arbitrary inputs, hidden units, outputs</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DA0F21DD-2649-F1BD-A6EE-271F15D6B65A}"/>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b="0" i="1" smtClean="0">
                            <a:latin typeface="Cambria Math" panose="02040503050406030204" pitchFamily="18" charset="0"/>
                          </a:rPr>
                          <m:t>𝑜</m:t>
                        </m:r>
                      </m:sub>
                    </m:sSub>
                    <m:r>
                      <a:rPr lang="en-CA" i="1">
                        <a:latin typeface="Cambria Math" panose="02040503050406030204" pitchFamily="18" charset="0"/>
                      </a:rPr>
                      <m:t> </m:t>
                    </m:r>
                  </m:oMath>
                </a14:m>
                <a:r>
                  <a:rPr lang="en-US" dirty="0"/>
                  <a:t>Outputs, </a:t>
                </a:r>
                <a:r>
                  <a:rPr lang="en-US" i="1" dirty="0"/>
                  <a:t>D</a:t>
                </a:r>
                <a:r>
                  <a:rPr lang="en-US" dirty="0"/>
                  <a:t> hidden units, and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inputs</a:t>
                </a:r>
              </a:p>
            </p:txBody>
          </p:sp>
        </mc:Choice>
        <mc:Fallback xmlns="">
          <p:sp>
            <p:nvSpPr>
              <p:cNvPr id="16" name="Content Placeholder 2">
                <a:extLst>
                  <a:ext uri="{FF2B5EF4-FFF2-40B4-BE49-F238E27FC236}">
                    <a16:creationId xmlns:a16="http://schemas.microsoft.com/office/drawing/2014/main" id="{DA0F21DD-2649-F1BD-A6EE-271F15D6B65A}"/>
                  </a:ext>
                </a:extLst>
              </p:cNvPr>
              <p:cNvSpPr txBox="1">
                <a:spLocks noRot="1" noChangeAspect="1" noMove="1" noResize="1" noEditPoints="1" noAdjustHandles="1" noChangeArrowheads="1" noChangeShapeType="1" noTextEdit="1"/>
              </p:cNvSpPr>
              <p:nvPr/>
            </p:nvSpPr>
            <p:spPr>
              <a:xfrm>
                <a:off x="838200" y="1825625"/>
                <a:ext cx="10515600" cy="551815"/>
              </a:xfrm>
              <a:prstGeom prst="rect">
                <a:avLst/>
              </a:prstGeom>
              <a:blipFill>
                <a:blip r:embed="rId3"/>
                <a:stretch>
                  <a:fillRect l="-1086" t="-17778" b="-1555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F9E7A2B-826F-AF75-00D9-CBCD6AB62713}"/>
              </a:ext>
            </a:extLst>
          </p:cNvPr>
          <p:cNvPicPr>
            <a:picLocks noChangeAspect="1"/>
          </p:cNvPicPr>
          <p:nvPr/>
        </p:nvPicPr>
        <p:blipFill>
          <a:blip r:embed="rId4"/>
          <a:stretch>
            <a:fillRect/>
          </a:stretch>
        </p:blipFill>
        <p:spPr>
          <a:xfrm>
            <a:off x="2499285" y="2555409"/>
            <a:ext cx="2883938" cy="853330"/>
          </a:xfrm>
          <a:prstGeom prst="rect">
            <a:avLst/>
          </a:prstGeom>
        </p:spPr>
      </p:pic>
      <p:pic>
        <p:nvPicPr>
          <p:cNvPr id="18" name="Picture 17">
            <a:extLst>
              <a:ext uri="{FF2B5EF4-FFF2-40B4-BE49-F238E27FC236}">
                <a16:creationId xmlns:a16="http://schemas.microsoft.com/office/drawing/2014/main" id="{02BE62E8-FF16-590C-73C5-05ECD67271F0}"/>
              </a:ext>
            </a:extLst>
          </p:cNvPr>
          <p:cNvPicPr>
            <a:picLocks noChangeAspect="1"/>
          </p:cNvPicPr>
          <p:nvPr/>
        </p:nvPicPr>
        <p:blipFill>
          <a:blip r:embed="rId5"/>
          <a:stretch>
            <a:fillRect/>
          </a:stretch>
        </p:blipFill>
        <p:spPr>
          <a:xfrm>
            <a:off x="6276812" y="2504685"/>
            <a:ext cx="2882346" cy="954777"/>
          </a:xfrm>
          <a:prstGeom prst="rect">
            <a:avLst/>
          </a:prstGeom>
        </p:spPr>
      </p:pic>
      <p:sp>
        <p:nvSpPr>
          <p:cNvPr id="19" name="Content Placeholder 2">
            <a:extLst>
              <a:ext uri="{FF2B5EF4-FFF2-40B4-BE49-F238E27FC236}">
                <a16:creationId xmlns:a16="http://schemas.microsoft.com/office/drawing/2014/main" id="{FFBED976-F4E2-B4C9-98A3-3F2A4EA9D71D}"/>
              </a:ext>
            </a:extLst>
          </p:cNvPr>
          <p:cNvSpPr txBox="1">
            <a:spLocks/>
          </p:cNvSpPr>
          <p:nvPr/>
        </p:nvSpPr>
        <p:spPr>
          <a:xfrm>
            <a:off x="838200" y="3950262"/>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e.g., Three inputs, three hidden units, two outputs</a:t>
            </a:r>
            <a:endParaRPr lang="en-US" dirty="0"/>
          </a:p>
        </p:txBody>
      </p:sp>
      <p:pic>
        <p:nvPicPr>
          <p:cNvPr id="21" name="Graphic 20">
            <a:extLst>
              <a:ext uri="{FF2B5EF4-FFF2-40B4-BE49-F238E27FC236}">
                <a16:creationId xmlns:a16="http://schemas.microsoft.com/office/drawing/2014/main" id="{4136FA96-F98F-15C0-C56D-ACA92698B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8501" y="4664075"/>
            <a:ext cx="4259484" cy="1828800"/>
          </a:xfrm>
          <a:prstGeom prst="rect">
            <a:avLst/>
          </a:prstGeom>
        </p:spPr>
      </p:pic>
    </p:spTree>
    <p:extLst>
      <p:ext uri="{BB962C8B-B14F-4D97-AF65-F5344CB8AC3E}">
        <p14:creationId xmlns:p14="http://schemas.microsoft.com/office/powerpoint/2010/main" val="345892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C9B2-11CB-2EAC-6F8F-D872726A32F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9888A35-5F9E-80E5-1BA7-B3553BF51980}"/>
              </a:ext>
            </a:extLst>
          </p:cNvPr>
          <p:cNvSpPr>
            <a:spLocks noGrp="1"/>
          </p:cNvSpPr>
          <p:nvPr>
            <p:ph idx="1"/>
          </p:nvPr>
        </p:nvSpPr>
        <p:spPr/>
        <p:txBody>
          <a:bodyPr/>
          <a:lstStyle/>
          <a:p>
            <a:r>
              <a:rPr lang="en-US" dirty="0"/>
              <a:t>How many parameters does this model have?</a:t>
            </a:r>
          </a:p>
        </p:txBody>
      </p:sp>
      <p:pic>
        <p:nvPicPr>
          <p:cNvPr id="4" name="Graphic 3">
            <a:extLst>
              <a:ext uri="{FF2B5EF4-FFF2-40B4-BE49-F238E27FC236}">
                <a16:creationId xmlns:a16="http://schemas.microsoft.com/office/drawing/2014/main" id="{DD02E200-8A82-937A-C80B-FCB73F7EA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9383" y="2947596"/>
            <a:ext cx="5551336" cy="2383454"/>
          </a:xfrm>
          <a:prstGeom prst="rect">
            <a:avLst/>
          </a:prstGeom>
        </p:spPr>
      </p:pic>
    </p:spTree>
    <p:extLst>
      <p:ext uri="{BB962C8B-B14F-4D97-AF65-F5344CB8AC3E}">
        <p14:creationId xmlns:p14="http://schemas.microsoft.com/office/powerpoint/2010/main" val="1586943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793850-2C0B-C611-7336-01F14C6B3917}"/>
              </a:ext>
            </a:extLst>
          </p:cNvPr>
          <p:cNvPicPr>
            <a:picLocks noChangeAspect="1"/>
          </p:cNvPicPr>
          <p:nvPr/>
        </p:nvPicPr>
        <p:blipFill>
          <a:blip r:embed="rId3"/>
          <a:stretch>
            <a:fillRect/>
          </a:stretch>
        </p:blipFill>
        <p:spPr>
          <a:xfrm>
            <a:off x="2276061" y="47411"/>
            <a:ext cx="7742582" cy="6674640"/>
          </a:xfrm>
          <a:prstGeom prst="rect">
            <a:avLst/>
          </a:prstGeom>
        </p:spPr>
      </p:pic>
    </p:spTree>
    <p:extLst>
      <p:ext uri="{BB962C8B-B14F-4D97-AF65-F5344CB8AC3E}">
        <p14:creationId xmlns:p14="http://schemas.microsoft.com/office/powerpoint/2010/main" val="2985737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4FA36-0EC5-FBFA-9722-19242B5FC159}"/>
              </a:ext>
            </a:extLst>
          </p:cNvPr>
          <p:cNvPicPr>
            <a:picLocks noChangeAspect="1"/>
          </p:cNvPicPr>
          <p:nvPr/>
        </p:nvPicPr>
        <p:blipFill rotWithShape="1">
          <a:blip r:embed="rId3"/>
          <a:srcRect r="55613"/>
          <a:stretch/>
        </p:blipFill>
        <p:spPr>
          <a:xfrm>
            <a:off x="832272" y="1194616"/>
            <a:ext cx="4763264" cy="4774003"/>
          </a:xfrm>
          <a:prstGeom prst="rect">
            <a:avLst/>
          </a:prstGeom>
        </p:spPr>
      </p:pic>
      <p:pic>
        <p:nvPicPr>
          <p:cNvPr id="6" name="Picture 5">
            <a:extLst>
              <a:ext uri="{FF2B5EF4-FFF2-40B4-BE49-F238E27FC236}">
                <a16:creationId xmlns:a16="http://schemas.microsoft.com/office/drawing/2014/main" id="{93C0A999-7F9D-53A3-2183-4AA418FB825A}"/>
              </a:ext>
            </a:extLst>
          </p:cNvPr>
          <p:cNvPicPr>
            <a:picLocks noChangeAspect="1"/>
          </p:cNvPicPr>
          <p:nvPr/>
        </p:nvPicPr>
        <p:blipFill>
          <a:blip r:embed="rId4"/>
          <a:stretch>
            <a:fillRect/>
          </a:stretch>
        </p:blipFill>
        <p:spPr>
          <a:xfrm>
            <a:off x="6421546" y="297180"/>
            <a:ext cx="5656592" cy="5671439"/>
          </a:xfrm>
          <a:prstGeom prst="rect">
            <a:avLst/>
          </a:prstGeom>
        </p:spPr>
      </p:pic>
      <p:pic>
        <p:nvPicPr>
          <p:cNvPr id="7" name="Picture 6">
            <a:extLst>
              <a:ext uri="{FF2B5EF4-FFF2-40B4-BE49-F238E27FC236}">
                <a16:creationId xmlns:a16="http://schemas.microsoft.com/office/drawing/2014/main" id="{A5AEA68A-6D02-75EA-330E-A4E0D32680E0}"/>
              </a:ext>
            </a:extLst>
          </p:cNvPr>
          <p:cNvPicPr>
            <a:picLocks noChangeAspect="1"/>
          </p:cNvPicPr>
          <p:nvPr/>
        </p:nvPicPr>
        <p:blipFill>
          <a:blip r:embed="rId5"/>
          <a:stretch>
            <a:fillRect/>
          </a:stretch>
        </p:blipFill>
        <p:spPr>
          <a:xfrm>
            <a:off x="817528" y="889380"/>
            <a:ext cx="4795460" cy="4894199"/>
          </a:xfrm>
          <a:prstGeom prst="rect">
            <a:avLst/>
          </a:prstGeom>
        </p:spPr>
      </p:pic>
    </p:spTree>
    <p:extLst>
      <p:ext uri="{BB962C8B-B14F-4D97-AF65-F5344CB8AC3E}">
        <p14:creationId xmlns:p14="http://schemas.microsoft.com/office/powerpoint/2010/main" val="324853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8949F5-E83F-5B03-5FEE-4436B9A4F614}"/>
              </a:ext>
            </a:extLst>
          </p:cNvPr>
          <p:cNvPicPr>
            <a:picLocks noChangeAspect="1"/>
          </p:cNvPicPr>
          <p:nvPr/>
        </p:nvPicPr>
        <p:blipFill>
          <a:blip r:embed="rId3"/>
          <a:stretch>
            <a:fillRect/>
          </a:stretch>
        </p:blipFill>
        <p:spPr>
          <a:xfrm>
            <a:off x="6685430" y="1787529"/>
            <a:ext cx="4863205" cy="2054509"/>
          </a:xfrm>
          <a:prstGeom prst="rect">
            <a:avLst/>
          </a:prstGeom>
        </p:spPr>
      </p:pic>
      <p:sp>
        <p:nvSpPr>
          <p:cNvPr id="4" name="Rectangle 3">
            <a:extLst>
              <a:ext uri="{FF2B5EF4-FFF2-40B4-BE49-F238E27FC236}">
                <a16:creationId xmlns:a16="http://schemas.microsoft.com/office/drawing/2014/main" id="{63F3257C-3BDB-96F1-F91F-F1883F1C78F1}"/>
              </a:ext>
            </a:extLst>
          </p:cNvPr>
          <p:cNvSpPr/>
          <p:nvPr/>
        </p:nvSpPr>
        <p:spPr>
          <a:xfrm>
            <a:off x="8953753" y="192916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D3DD202-F9C6-94DF-FE6B-098324DD8030}"/>
              </a:ext>
            </a:extLst>
          </p:cNvPr>
          <p:cNvSpPr/>
          <p:nvPr/>
        </p:nvSpPr>
        <p:spPr>
          <a:xfrm>
            <a:off x="8961189" y="2672574"/>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3C8452-85B4-22D4-754F-90C826E7CBA2}"/>
              </a:ext>
            </a:extLst>
          </p:cNvPr>
          <p:cNvSpPr/>
          <p:nvPr/>
        </p:nvSpPr>
        <p:spPr>
          <a:xfrm>
            <a:off x="8968625" y="3382534"/>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C3D14B-1DD9-5560-97BF-2D6F7F4CA19B}"/>
              </a:ext>
            </a:extLst>
          </p:cNvPr>
          <p:cNvSpPr/>
          <p:nvPr/>
        </p:nvSpPr>
        <p:spPr>
          <a:xfrm>
            <a:off x="6813530" y="2309842"/>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9D2C1F-1C82-3086-CAA4-EF91C6E86EA2}"/>
              </a:ext>
            </a:extLst>
          </p:cNvPr>
          <p:cNvSpPr/>
          <p:nvPr/>
        </p:nvSpPr>
        <p:spPr>
          <a:xfrm>
            <a:off x="11108849" y="267071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0A18466-F7BC-D683-EB5D-0B201D29808B}"/>
              </a:ext>
            </a:extLst>
          </p:cNvPr>
          <p:cNvSpPr txBox="1"/>
          <p:nvPr/>
        </p:nvSpPr>
        <p:spPr>
          <a:xfrm>
            <a:off x="6620954" y="1708801"/>
            <a:ext cx="815864" cy="369332"/>
          </a:xfrm>
          <a:prstGeom prst="rect">
            <a:avLst/>
          </a:prstGeom>
          <a:noFill/>
        </p:spPr>
        <p:txBody>
          <a:bodyPr wrap="square" rtlCol="0">
            <a:spAutoFit/>
          </a:bodyPr>
          <a:lstStyle/>
          <a:p>
            <a:r>
              <a:rPr lang="en-US" dirty="0"/>
              <a:t>Inputs</a:t>
            </a:r>
          </a:p>
        </p:txBody>
      </p:sp>
      <p:sp>
        <p:nvSpPr>
          <p:cNvPr id="11" name="TextBox 10">
            <a:extLst>
              <a:ext uri="{FF2B5EF4-FFF2-40B4-BE49-F238E27FC236}">
                <a16:creationId xmlns:a16="http://schemas.microsoft.com/office/drawing/2014/main" id="{12F277A4-A999-DA3D-5D22-159FB4E6BEDC}"/>
              </a:ext>
            </a:extLst>
          </p:cNvPr>
          <p:cNvSpPr txBox="1"/>
          <p:nvPr/>
        </p:nvSpPr>
        <p:spPr>
          <a:xfrm>
            <a:off x="10758371" y="2115842"/>
            <a:ext cx="925687" cy="369332"/>
          </a:xfrm>
          <a:prstGeom prst="rect">
            <a:avLst/>
          </a:prstGeom>
          <a:noFill/>
        </p:spPr>
        <p:txBody>
          <a:bodyPr wrap="square" rtlCol="0">
            <a:spAutoFit/>
          </a:bodyPr>
          <a:lstStyle/>
          <a:p>
            <a:r>
              <a:rPr lang="en-US" dirty="0"/>
              <a:t>Output</a:t>
            </a:r>
          </a:p>
        </p:txBody>
      </p:sp>
      <p:sp>
        <p:nvSpPr>
          <p:cNvPr id="12" name="TextBox 11">
            <a:extLst>
              <a:ext uri="{FF2B5EF4-FFF2-40B4-BE49-F238E27FC236}">
                <a16:creationId xmlns:a16="http://schemas.microsoft.com/office/drawing/2014/main" id="{B7851527-94A3-612A-EAD9-6ED2FC6353B3}"/>
              </a:ext>
            </a:extLst>
          </p:cNvPr>
          <p:cNvSpPr txBox="1"/>
          <p:nvPr/>
        </p:nvSpPr>
        <p:spPr>
          <a:xfrm>
            <a:off x="8667474" y="1402164"/>
            <a:ext cx="1011109" cy="369332"/>
          </a:xfrm>
          <a:prstGeom prst="rect">
            <a:avLst/>
          </a:prstGeom>
          <a:noFill/>
        </p:spPr>
        <p:txBody>
          <a:bodyPr wrap="square" rtlCol="0">
            <a:spAutoFit/>
          </a:bodyPr>
          <a:lstStyle/>
          <a:p>
            <a:r>
              <a:rPr lang="en-US" dirty="0"/>
              <a:t>Neurons</a:t>
            </a:r>
          </a:p>
        </p:txBody>
      </p:sp>
      <p:sp>
        <p:nvSpPr>
          <p:cNvPr id="13" name="TextBox 12">
            <a:extLst>
              <a:ext uri="{FF2B5EF4-FFF2-40B4-BE49-F238E27FC236}">
                <a16:creationId xmlns:a16="http://schemas.microsoft.com/office/drawing/2014/main" id="{B036EA5C-8126-A1CD-AF27-4132A119D3CE}"/>
              </a:ext>
            </a:extLst>
          </p:cNvPr>
          <p:cNvSpPr txBox="1"/>
          <p:nvPr/>
        </p:nvSpPr>
        <p:spPr>
          <a:xfrm>
            <a:off x="7700974" y="3861917"/>
            <a:ext cx="3027179" cy="523220"/>
          </a:xfrm>
          <a:prstGeom prst="rect">
            <a:avLst/>
          </a:prstGeom>
          <a:noFill/>
        </p:spPr>
        <p:txBody>
          <a:bodyPr wrap="square" rtlCol="0">
            <a:spAutoFit/>
          </a:bodyPr>
          <a:lstStyle/>
          <a:p>
            <a:r>
              <a:rPr lang="en-US" sz="2800" dirty="0"/>
              <a:t>“neural network”</a:t>
            </a:r>
          </a:p>
        </p:txBody>
      </p:sp>
      <p:pic>
        <p:nvPicPr>
          <p:cNvPr id="14" name="Picture 13">
            <a:extLst>
              <a:ext uri="{FF2B5EF4-FFF2-40B4-BE49-F238E27FC236}">
                <a16:creationId xmlns:a16="http://schemas.microsoft.com/office/drawing/2014/main" id="{D2F6E9A5-EC37-1571-5296-799E17A08594}"/>
              </a:ext>
            </a:extLst>
          </p:cNvPr>
          <p:cNvPicPr>
            <a:picLocks noChangeAspect="1"/>
          </p:cNvPicPr>
          <p:nvPr/>
        </p:nvPicPr>
        <p:blipFill>
          <a:blip r:embed="rId4"/>
          <a:stretch>
            <a:fillRect/>
          </a:stretch>
        </p:blipFill>
        <p:spPr>
          <a:xfrm>
            <a:off x="87903" y="487373"/>
            <a:ext cx="5527378" cy="4764981"/>
          </a:xfrm>
          <a:prstGeom prst="rect">
            <a:avLst/>
          </a:prstGeom>
        </p:spPr>
      </p:pic>
      <p:sp>
        <p:nvSpPr>
          <p:cNvPr id="17" name="Rectangle 16">
            <a:extLst>
              <a:ext uri="{FF2B5EF4-FFF2-40B4-BE49-F238E27FC236}">
                <a16:creationId xmlns:a16="http://schemas.microsoft.com/office/drawing/2014/main" id="{E9A612AB-2CEC-4141-69ED-D265E7715A8A}"/>
              </a:ext>
            </a:extLst>
          </p:cNvPr>
          <p:cNvSpPr/>
          <p:nvPr/>
        </p:nvSpPr>
        <p:spPr>
          <a:xfrm>
            <a:off x="6816844" y="3018831"/>
            <a:ext cx="323386" cy="334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47FB7E9-967D-DBBC-1190-0B2049D2A005}"/>
              </a:ext>
            </a:extLst>
          </p:cNvPr>
          <p:cNvPicPr>
            <a:picLocks noChangeAspect="1"/>
          </p:cNvPicPr>
          <p:nvPr/>
        </p:nvPicPr>
        <p:blipFill>
          <a:blip r:embed="rId5"/>
          <a:stretch>
            <a:fillRect/>
          </a:stretch>
        </p:blipFill>
        <p:spPr>
          <a:xfrm>
            <a:off x="7037851" y="4657268"/>
            <a:ext cx="4272830" cy="309897"/>
          </a:xfrm>
          <a:prstGeom prst="rect">
            <a:avLst/>
          </a:prstGeom>
        </p:spPr>
      </p:pic>
      <p:pic>
        <p:nvPicPr>
          <p:cNvPr id="3" name="Content Placeholder 3">
            <a:extLst>
              <a:ext uri="{FF2B5EF4-FFF2-40B4-BE49-F238E27FC236}">
                <a16:creationId xmlns:a16="http://schemas.microsoft.com/office/drawing/2014/main" id="{A985A18C-0788-5B22-51AE-92756D3911BB}"/>
              </a:ext>
            </a:extLst>
          </p:cNvPr>
          <p:cNvPicPr>
            <a:picLocks noChangeAspect="1"/>
          </p:cNvPicPr>
          <p:nvPr/>
        </p:nvPicPr>
        <p:blipFill>
          <a:blip r:embed="rId6"/>
          <a:stretch>
            <a:fillRect/>
          </a:stretch>
        </p:blipFill>
        <p:spPr>
          <a:xfrm>
            <a:off x="7552978" y="5455836"/>
            <a:ext cx="3154679" cy="1089115"/>
          </a:xfrm>
          <a:prstGeom prst="rect">
            <a:avLst/>
          </a:prstGeom>
        </p:spPr>
      </p:pic>
    </p:spTree>
    <p:extLst>
      <p:ext uri="{BB962C8B-B14F-4D97-AF65-F5344CB8AC3E}">
        <p14:creationId xmlns:p14="http://schemas.microsoft.com/office/powerpoint/2010/main" val="796643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71E8-0A73-4D3F-AD9E-63CF989FA516}"/>
              </a:ext>
            </a:extLst>
          </p:cNvPr>
          <p:cNvSpPr>
            <a:spLocks noGrp="1"/>
          </p:cNvSpPr>
          <p:nvPr>
            <p:ph type="title"/>
          </p:nvPr>
        </p:nvSpPr>
        <p:spPr/>
        <p:txBody>
          <a:bodyPr/>
          <a:lstStyle/>
          <a:p>
            <a:r>
              <a:rPr lang="en-CA" dirty="0"/>
              <a:t>Arbitrary inputs, hidden units, outputs</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DA0F21DD-2649-F1BD-A6EE-271F15D6B65A}"/>
                  </a:ext>
                </a:extLst>
              </p:cNvPr>
              <p:cNvSpPr txBox="1">
                <a:spLocks/>
              </p:cNvSpPr>
              <p:nvPr/>
            </p:nvSpPr>
            <p:spPr>
              <a:xfrm>
                <a:off x="838200" y="1825625"/>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b="0" i="1" smtClean="0">
                            <a:latin typeface="Cambria Math" panose="02040503050406030204" pitchFamily="18" charset="0"/>
                          </a:rPr>
                          <m:t>𝑜</m:t>
                        </m:r>
                      </m:sub>
                    </m:sSub>
                    <m:r>
                      <a:rPr lang="en-CA" i="1">
                        <a:latin typeface="Cambria Math" panose="02040503050406030204" pitchFamily="18" charset="0"/>
                      </a:rPr>
                      <m:t> </m:t>
                    </m:r>
                  </m:oMath>
                </a14:m>
                <a:r>
                  <a:rPr lang="en-US" dirty="0"/>
                  <a:t>Outputs, </a:t>
                </a:r>
                <a:r>
                  <a:rPr lang="en-US" i="1" dirty="0"/>
                  <a:t>D</a:t>
                </a:r>
                <a:r>
                  <a:rPr lang="en-US" dirty="0"/>
                  <a:t> hidden units, and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inputs</a:t>
                </a:r>
              </a:p>
            </p:txBody>
          </p:sp>
        </mc:Choice>
        <mc:Fallback xmlns="">
          <p:sp>
            <p:nvSpPr>
              <p:cNvPr id="16" name="Content Placeholder 2">
                <a:extLst>
                  <a:ext uri="{FF2B5EF4-FFF2-40B4-BE49-F238E27FC236}">
                    <a16:creationId xmlns:a16="http://schemas.microsoft.com/office/drawing/2014/main" id="{DA0F21DD-2649-F1BD-A6EE-271F15D6B65A}"/>
                  </a:ext>
                </a:extLst>
              </p:cNvPr>
              <p:cNvSpPr txBox="1">
                <a:spLocks noRot="1" noChangeAspect="1" noMove="1" noResize="1" noEditPoints="1" noAdjustHandles="1" noChangeArrowheads="1" noChangeShapeType="1" noTextEdit="1"/>
              </p:cNvSpPr>
              <p:nvPr/>
            </p:nvSpPr>
            <p:spPr>
              <a:xfrm>
                <a:off x="838200" y="1825625"/>
                <a:ext cx="10515600" cy="551815"/>
              </a:xfrm>
              <a:prstGeom prst="rect">
                <a:avLst/>
              </a:prstGeom>
              <a:blipFill>
                <a:blip r:embed="rId3"/>
                <a:stretch>
                  <a:fillRect l="-1086" t="-17778" b="-1555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F9E7A2B-826F-AF75-00D9-CBCD6AB62713}"/>
              </a:ext>
            </a:extLst>
          </p:cNvPr>
          <p:cNvPicPr>
            <a:picLocks noChangeAspect="1"/>
          </p:cNvPicPr>
          <p:nvPr/>
        </p:nvPicPr>
        <p:blipFill>
          <a:blip r:embed="rId4"/>
          <a:stretch>
            <a:fillRect/>
          </a:stretch>
        </p:blipFill>
        <p:spPr>
          <a:xfrm>
            <a:off x="2499285" y="2555409"/>
            <a:ext cx="2883938" cy="853330"/>
          </a:xfrm>
          <a:prstGeom prst="rect">
            <a:avLst/>
          </a:prstGeom>
        </p:spPr>
      </p:pic>
      <p:pic>
        <p:nvPicPr>
          <p:cNvPr id="18" name="Picture 17">
            <a:extLst>
              <a:ext uri="{FF2B5EF4-FFF2-40B4-BE49-F238E27FC236}">
                <a16:creationId xmlns:a16="http://schemas.microsoft.com/office/drawing/2014/main" id="{02BE62E8-FF16-590C-73C5-05ECD67271F0}"/>
              </a:ext>
            </a:extLst>
          </p:cNvPr>
          <p:cNvPicPr>
            <a:picLocks noChangeAspect="1"/>
          </p:cNvPicPr>
          <p:nvPr/>
        </p:nvPicPr>
        <p:blipFill>
          <a:blip r:embed="rId5"/>
          <a:stretch>
            <a:fillRect/>
          </a:stretch>
        </p:blipFill>
        <p:spPr>
          <a:xfrm>
            <a:off x="6276812" y="2504685"/>
            <a:ext cx="2882346" cy="954777"/>
          </a:xfrm>
          <a:prstGeom prst="rect">
            <a:avLst/>
          </a:prstGeom>
        </p:spPr>
      </p:pic>
      <p:sp>
        <p:nvSpPr>
          <p:cNvPr id="19" name="Content Placeholder 2">
            <a:extLst>
              <a:ext uri="{FF2B5EF4-FFF2-40B4-BE49-F238E27FC236}">
                <a16:creationId xmlns:a16="http://schemas.microsoft.com/office/drawing/2014/main" id="{FFBED976-F4E2-B4C9-98A3-3F2A4EA9D71D}"/>
              </a:ext>
            </a:extLst>
          </p:cNvPr>
          <p:cNvSpPr txBox="1">
            <a:spLocks/>
          </p:cNvSpPr>
          <p:nvPr/>
        </p:nvSpPr>
        <p:spPr>
          <a:xfrm>
            <a:off x="838200" y="3950262"/>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e.g., Three inputs, three hidden units, two outputs</a:t>
            </a:r>
            <a:endParaRPr lang="en-US" dirty="0"/>
          </a:p>
        </p:txBody>
      </p:sp>
      <p:pic>
        <p:nvPicPr>
          <p:cNvPr id="21" name="Graphic 20">
            <a:extLst>
              <a:ext uri="{FF2B5EF4-FFF2-40B4-BE49-F238E27FC236}">
                <a16:creationId xmlns:a16="http://schemas.microsoft.com/office/drawing/2014/main" id="{4136FA96-F98F-15C0-C56D-ACA92698B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8501" y="4664075"/>
            <a:ext cx="4259484" cy="1828800"/>
          </a:xfrm>
          <a:prstGeom prst="rect">
            <a:avLst/>
          </a:prstGeom>
        </p:spPr>
      </p:pic>
    </p:spTree>
    <p:extLst>
      <p:ext uri="{BB962C8B-B14F-4D97-AF65-F5344CB8AC3E}">
        <p14:creationId xmlns:p14="http://schemas.microsoft.com/office/powerpoint/2010/main" val="4050412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t>General case</a:t>
            </a:r>
          </a:p>
          <a:p>
            <a:r>
              <a:rPr lang="en-US" dirty="0">
                <a:solidFill>
                  <a:srgbClr val="D18362"/>
                </a:solidFill>
              </a:rPr>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2078888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lstStyle/>
          <a:p>
            <a:r>
              <a:rPr lang="en-US" dirty="0"/>
              <a:t>Number of output regions</a:t>
            </a:r>
          </a:p>
        </p:txBody>
      </p:sp>
      <p:sp>
        <p:nvSpPr>
          <p:cNvPr id="3" name="Content Placeholder 2">
            <a:extLst>
              <a:ext uri="{FF2B5EF4-FFF2-40B4-BE49-F238E27FC236}">
                <a16:creationId xmlns:a16="http://schemas.microsoft.com/office/drawing/2014/main" id="{D1954A39-A1C4-1A13-118B-9A5E10EAE246}"/>
              </a:ext>
            </a:extLst>
          </p:cNvPr>
          <p:cNvSpPr>
            <a:spLocks noGrp="1"/>
          </p:cNvSpPr>
          <p:nvPr>
            <p:ph idx="1"/>
          </p:nvPr>
        </p:nvSpPr>
        <p:spPr/>
        <p:txBody>
          <a:bodyPr/>
          <a:lstStyle/>
          <a:p>
            <a:r>
              <a:rPr lang="en-US" dirty="0"/>
              <a:t>In general, each output consists of D dimensional </a:t>
            </a:r>
            <a:r>
              <a:rPr lang="en-US" dirty="0">
                <a:solidFill>
                  <a:srgbClr val="D18362"/>
                </a:solidFill>
              </a:rPr>
              <a:t>convex polytopes</a:t>
            </a:r>
          </a:p>
          <a:p>
            <a:r>
              <a:rPr lang="en-US" dirty="0"/>
              <a:t>With two inputs, and three outputs, we saw there were seven polygons:</a:t>
            </a:r>
          </a:p>
          <a:p>
            <a:r>
              <a:rPr lang="en-US" dirty="0"/>
              <a:t>In higher dimensions, these regions </a:t>
            </a:r>
          </a:p>
          <a:p>
            <a:pPr marL="0" indent="0">
              <a:buNone/>
            </a:pPr>
            <a:r>
              <a:rPr lang="en-US" dirty="0"/>
              <a:t>are not polygons but </a:t>
            </a:r>
            <a:r>
              <a:rPr lang="en-US" b="1" dirty="0"/>
              <a:t>convex polytopes</a:t>
            </a:r>
          </a:p>
          <a:p>
            <a:pPr marL="0" indent="0">
              <a:buNone/>
            </a:pPr>
            <a:r>
              <a:rPr lang="en-US" dirty="0"/>
              <a:t>(generalization of polygons to any </a:t>
            </a:r>
          </a:p>
          <a:p>
            <a:pPr marL="0" indent="0">
              <a:buNone/>
            </a:pPr>
            <a:r>
              <a:rPr lang="en-US" dirty="0"/>
              <a:t>dimension)</a:t>
            </a:r>
          </a:p>
          <a:p>
            <a:pPr marL="0" indent="0">
              <a:buNone/>
            </a:pPr>
            <a:r>
              <a:rPr lang="en-US" dirty="0"/>
              <a:t>D = dimensionality of input space</a:t>
            </a:r>
          </a:p>
          <a:p>
            <a:endParaRPr lang="en-US" dirty="0"/>
          </a:p>
        </p:txBody>
      </p:sp>
      <p:pic>
        <p:nvPicPr>
          <p:cNvPr id="6" name="Picture 5">
            <a:extLst>
              <a:ext uri="{FF2B5EF4-FFF2-40B4-BE49-F238E27FC236}">
                <a16:creationId xmlns:a16="http://schemas.microsoft.com/office/drawing/2014/main" id="{F9521751-3AA7-C07B-170D-38208917CE51}"/>
              </a:ext>
            </a:extLst>
          </p:cNvPr>
          <p:cNvPicPr>
            <a:picLocks noChangeAspect="1"/>
          </p:cNvPicPr>
          <p:nvPr/>
        </p:nvPicPr>
        <p:blipFill>
          <a:blip r:embed="rId3"/>
          <a:stretch>
            <a:fillRect/>
          </a:stretch>
        </p:blipFill>
        <p:spPr>
          <a:xfrm>
            <a:off x="7084285" y="3062712"/>
            <a:ext cx="3263792" cy="3249188"/>
          </a:xfrm>
          <a:prstGeom prst="rect">
            <a:avLst/>
          </a:prstGeom>
        </p:spPr>
      </p:pic>
    </p:spTree>
    <p:extLst>
      <p:ext uri="{BB962C8B-B14F-4D97-AF65-F5344CB8AC3E}">
        <p14:creationId xmlns:p14="http://schemas.microsoft.com/office/powerpoint/2010/main" val="38652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BDAC-3CAD-6FCC-2FAB-6CB57BE110F6}"/>
              </a:ext>
            </a:extLst>
          </p:cNvPr>
          <p:cNvSpPr>
            <a:spLocks noGrp="1"/>
          </p:cNvSpPr>
          <p:nvPr>
            <p:ph type="title"/>
          </p:nvPr>
        </p:nvSpPr>
        <p:spPr/>
        <p:txBody>
          <a:bodyPr/>
          <a:lstStyle/>
          <a:p>
            <a:r>
              <a:rPr lang="en-US" dirty="0"/>
              <a:t>Shallow neural networks</a:t>
            </a:r>
          </a:p>
        </p:txBody>
      </p:sp>
      <p:sp>
        <p:nvSpPr>
          <p:cNvPr id="3" name="Content Placeholder 2">
            <a:extLst>
              <a:ext uri="{FF2B5EF4-FFF2-40B4-BE49-F238E27FC236}">
                <a16:creationId xmlns:a16="http://schemas.microsoft.com/office/drawing/2014/main" id="{A173A4E5-4C5A-6B64-CAFA-DD09B066D587}"/>
              </a:ext>
            </a:extLst>
          </p:cNvPr>
          <p:cNvSpPr>
            <a:spLocks noGrp="1"/>
          </p:cNvSpPr>
          <p:nvPr>
            <p:ph idx="1"/>
          </p:nvPr>
        </p:nvSpPr>
        <p:spPr/>
        <p:txBody>
          <a:bodyPr/>
          <a:lstStyle/>
          <a:p>
            <a:r>
              <a:rPr lang="en-US" dirty="0"/>
              <a:t>1D regression model is obviously limited</a:t>
            </a:r>
          </a:p>
          <a:p>
            <a:pPr lvl="1"/>
            <a:r>
              <a:rPr lang="en-US" dirty="0"/>
              <a:t>Want to be able to describe input/output that are not lines</a:t>
            </a:r>
          </a:p>
          <a:p>
            <a:pPr lvl="1"/>
            <a:r>
              <a:rPr lang="en-US" dirty="0"/>
              <a:t>Want multiple inputs</a:t>
            </a:r>
          </a:p>
          <a:p>
            <a:pPr lvl="1"/>
            <a:r>
              <a:rPr lang="en-US" dirty="0"/>
              <a:t>Want multiple outputs</a:t>
            </a:r>
          </a:p>
          <a:p>
            <a:endParaRPr lang="en-US" dirty="0"/>
          </a:p>
          <a:p>
            <a:r>
              <a:rPr lang="en-US" dirty="0"/>
              <a:t>Shallow neural networks </a:t>
            </a:r>
          </a:p>
          <a:p>
            <a:pPr lvl="1"/>
            <a:r>
              <a:rPr lang="en-US" dirty="0"/>
              <a:t>Flexible enough to describe arbitrarily complex input/output mappings</a:t>
            </a:r>
          </a:p>
          <a:p>
            <a:pPr lvl="1"/>
            <a:r>
              <a:rPr lang="en-US" dirty="0"/>
              <a:t>Can have as many inputs as we want</a:t>
            </a:r>
          </a:p>
          <a:p>
            <a:pPr lvl="1"/>
            <a:r>
              <a:rPr lang="en-US" dirty="0"/>
              <a:t>Can have as many outputs as we want</a:t>
            </a:r>
          </a:p>
        </p:txBody>
      </p:sp>
    </p:spTree>
    <p:extLst>
      <p:ext uri="{BB962C8B-B14F-4D97-AF65-F5344CB8AC3E}">
        <p14:creationId xmlns:p14="http://schemas.microsoft.com/office/powerpoint/2010/main" val="1866347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lstStyle/>
          <a:p>
            <a:r>
              <a:rPr lang="en-US" dirty="0"/>
              <a:t>Number of output regions</a:t>
            </a:r>
          </a:p>
        </p:txBody>
      </p:sp>
      <p:sp>
        <p:nvSpPr>
          <p:cNvPr id="3" name="Content Placeholder 2">
            <a:extLst>
              <a:ext uri="{FF2B5EF4-FFF2-40B4-BE49-F238E27FC236}">
                <a16:creationId xmlns:a16="http://schemas.microsoft.com/office/drawing/2014/main" id="{D1954A39-A1C4-1A13-118B-9A5E10EAE246}"/>
              </a:ext>
            </a:extLst>
          </p:cNvPr>
          <p:cNvSpPr>
            <a:spLocks noGrp="1"/>
          </p:cNvSpPr>
          <p:nvPr>
            <p:ph idx="1"/>
          </p:nvPr>
        </p:nvSpPr>
        <p:spPr/>
        <p:txBody>
          <a:bodyPr/>
          <a:lstStyle/>
          <a:p>
            <a:r>
              <a:rPr lang="en-US" dirty="0"/>
              <a:t>In general, each output consists of D dimensional </a:t>
            </a:r>
            <a:r>
              <a:rPr lang="en-US" dirty="0">
                <a:solidFill>
                  <a:srgbClr val="D18362"/>
                </a:solidFill>
              </a:rPr>
              <a:t>convex polytopes</a:t>
            </a:r>
          </a:p>
          <a:p>
            <a:r>
              <a:rPr lang="en-US" dirty="0"/>
              <a:t>How many?</a:t>
            </a:r>
          </a:p>
          <a:p>
            <a:endParaRPr lang="en-US" dirty="0"/>
          </a:p>
        </p:txBody>
      </p:sp>
      <p:pic>
        <p:nvPicPr>
          <p:cNvPr id="5" name="Picture 4">
            <a:extLst>
              <a:ext uri="{FF2B5EF4-FFF2-40B4-BE49-F238E27FC236}">
                <a16:creationId xmlns:a16="http://schemas.microsoft.com/office/drawing/2014/main" id="{62F77EE4-AEF2-BBA0-07D5-CE29E0E04366}"/>
              </a:ext>
            </a:extLst>
          </p:cNvPr>
          <p:cNvPicPr>
            <a:picLocks noChangeAspect="1"/>
          </p:cNvPicPr>
          <p:nvPr/>
        </p:nvPicPr>
        <p:blipFill>
          <a:blip r:embed="rId3"/>
          <a:stretch>
            <a:fillRect/>
          </a:stretch>
        </p:blipFill>
        <p:spPr>
          <a:xfrm>
            <a:off x="1511764" y="2787426"/>
            <a:ext cx="8998457" cy="3035624"/>
          </a:xfrm>
          <a:prstGeom prst="rect">
            <a:avLst/>
          </a:prstGeom>
        </p:spPr>
      </p:pic>
      <p:sp>
        <p:nvSpPr>
          <p:cNvPr id="4" name="TextBox 3">
            <a:extLst>
              <a:ext uri="{FF2B5EF4-FFF2-40B4-BE49-F238E27FC236}">
                <a16:creationId xmlns:a16="http://schemas.microsoft.com/office/drawing/2014/main" id="{4A37BABB-6ECA-90BF-7BC1-856411FCEF40}"/>
              </a:ext>
            </a:extLst>
          </p:cNvPr>
          <p:cNvSpPr txBox="1"/>
          <p:nvPr/>
        </p:nvSpPr>
        <p:spPr>
          <a:xfrm>
            <a:off x="1645920" y="6092310"/>
            <a:ext cx="9240819" cy="523220"/>
          </a:xfrm>
          <a:prstGeom prst="rect">
            <a:avLst/>
          </a:prstGeom>
          <a:noFill/>
        </p:spPr>
        <p:txBody>
          <a:bodyPr wrap="square" rtlCol="0">
            <a:spAutoFit/>
          </a:bodyPr>
          <a:lstStyle/>
          <a:p>
            <a:pPr algn="ctr"/>
            <a:r>
              <a:rPr lang="en-US" sz="2800" dirty="0">
                <a:solidFill>
                  <a:srgbClr val="D18362"/>
                </a:solidFill>
              </a:rPr>
              <a:t>Highlighted point = 500 hidden units or 51,001 parameters</a:t>
            </a:r>
          </a:p>
        </p:txBody>
      </p:sp>
    </p:spTree>
    <p:extLst>
      <p:ext uri="{BB962C8B-B14F-4D97-AF65-F5344CB8AC3E}">
        <p14:creationId xmlns:p14="http://schemas.microsoft.com/office/powerpoint/2010/main" val="1054940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40E82FB-1938-CFD6-B05E-BFF8EF22A61A}"/>
                  </a:ext>
                </a:extLst>
              </p:cNvPr>
              <p:cNvSpPr>
                <a:spLocks noGrp="1"/>
              </p:cNvSpPr>
              <p:nvPr>
                <p:ph idx="1"/>
              </p:nvPr>
            </p:nvSpPr>
            <p:spPr>
              <a:xfrm>
                <a:off x="838200" y="1825625"/>
                <a:ext cx="10515600" cy="4351338"/>
              </a:xfrm>
            </p:spPr>
            <p:txBody>
              <a:bodyPr/>
              <a:lstStyle/>
              <a:p>
                <a:r>
                  <a:rPr lang="en-US" dirty="0"/>
                  <a:t>Number of regions created by </a:t>
                </a:r>
                <a:r>
                  <a:rPr lang="en-US" i="1" dirty="0"/>
                  <a:t>D </a:t>
                </a:r>
                <a:r>
                  <a:rPr lang="en-US" dirty="0"/>
                  <a:t>&gt;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𝐷</m:t>
                        </m:r>
                      </m:e>
                      <m:sub>
                        <m:r>
                          <a:rPr lang="en-CA" b="0" i="1" smtClean="0">
                            <a:latin typeface="Cambria Math" panose="02040503050406030204" pitchFamily="18" charset="0"/>
                          </a:rPr>
                          <m:t>𝑖</m:t>
                        </m:r>
                      </m:sub>
                    </m:sSub>
                  </m:oMath>
                </a14:m>
                <a:r>
                  <a:rPr lang="en-US" dirty="0"/>
                  <a:t> planes in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𝐷</m:t>
                        </m:r>
                      </m:e>
                      <m:sub>
                        <m:r>
                          <a:rPr lang="en-CA" i="1">
                            <a:latin typeface="Cambria Math" panose="02040503050406030204" pitchFamily="18" charset="0"/>
                          </a:rPr>
                          <m:t>𝑖</m:t>
                        </m:r>
                      </m:sub>
                    </m:sSub>
                  </m:oMath>
                </a14:m>
                <a:r>
                  <a:rPr lang="en-US" dirty="0"/>
                  <a:t> dimensions was proved by </a:t>
                </a:r>
                <a:r>
                  <a:rPr lang="en-US" dirty="0" err="1"/>
                  <a:t>Zaslavsky</a:t>
                </a:r>
                <a:r>
                  <a:rPr lang="en-US" dirty="0"/>
                  <a:t> (1975) to be:</a:t>
                </a:r>
              </a:p>
              <a:p>
                <a:endParaRPr lang="en-US" dirty="0"/>
              </a:p>
              <a:p>
                <a:endParaRPr lang="en-US" dirty="0"/>
              </a:p>
              <a:p>
                <a:endParaRPr lang="en-US" dirty="0"/>
              </a:p>
              <a:p>
                <a:endParaRPr lang="en-US" dirty="0"/>
              </a:p>
              <a:p>
                <a:r>
                  <a:rPr lang="en-US" dirty="0"/>
                  <a:t>How big is this?  It’s greater than </a:t>
                </a:r>
                <a14:m>
                  <m:oMath xmlns:m="http://schemas.openxmlformats.org/officeDocument/2006/math">
                    <m:sSup>
                      <m:sSupPr>
                        <m:ctrlPr>
                          <a:rPr lang="en-US" i="1" dirty="0" smtClean="0">
                            <a:latin typeface="Cambria Math" panose="02040503050406030204" pitchFamily="18" charset="0"/>
                          </a:rPr>
                        </m:ctrlPr>
                      </m:sSupPr>
                      <m:e>
                        <m:r>
                          <a:rPr lang="en-CA" b="0" i="1" dirty="0" smtClean="0">
                            <a:latin typeface="Cambria Math" panose="02040503050406030204" pitchFamily="18" charset="0"/>
                          </a:rPr>
                          <m:t>2</m:t>
                        </m:r>
                      </m:e>
                      <m:sup>
                        <m:r>
                          <a:rPr lang="en-CA" b="0" i="1" dirty="0" smtClean="0">
                            <a:latin typeface="Cambria Math" panose="02040503050406030204" pitchFamily="18" charset="0"/>
                          </a:rPr>
                          <m:t>𝐷𝑖</m:t>
                        </m:r>
                      </m:sup>
                    </m:sSup>
                  </m:oMath>
                </a14:m>
                <a:r>
                  <a:rPr lang="en-US" dirty="0"/>
                  <a:t>but less than </a:t>
                </a:r>
                <a14:m>
                  <m:oMath xmlns:m="http://schemas.openxmlformats.org/officeDocument/2006/math">
                    <m:sSup>
                      <m:sSupPr>
                        <m:ctrlPr>
                          <a:rPr lang="en-US" i="1" dirty="0">
                            <a:latin typeface="Cambria Math" panose="02040503050406030204" pitchFamily="18" charset="0"/>
                          </a:rPr>
                        </m:ctrlPr>
                      </m:sSupPr>
                      <m:e>
                        <m:r>
                          <a:rPr lang="en-CA" i="1" dirty="0">
                            <a:latin typeface="Cambria Math" panose="02040503050406030204" pitchFamily="18" charset="0"/>
                          </a:rPr>
                          <m:t>2</m:t>
                        </m:r>
                      </m:e>
                      <m:sup>
                        <m:r>
                          <a:rPr lang="en-CA" i="1" dirty="0">
                            <a:latin typeface="Cambria Math" panose="02040503050406030204" pitchFamily="18" charset="0"/>
                          </a:rPr>
                          <m:t>𝐷</m:t>
                        </m:r>
                      </m:sup>
                    </m:sSup>
                  </m:oMath>
                </a14:m>
                <a:r>
                  <a:rPr lang="en-US" dirty="0"/>
                  <a:t>.</a:t>
                </a:r>
              </a:p>
            </p:txBody>
          </p:sp>
        </mc:Choice>
        <mc:Fallback xmlns="">
          <p:sp>
            <p:nvSpPr>
              <p:cNvPr id="11" name="Content Placeholder 2">
                <a:extLst>
                  <a:ext uri="{FF2B5EF4-FFF2-40B4-BE49-F238E27FC236}">
                    <a16:creationId xmlns:a16="http://schemas.microsoft.com/office/drawing/2014/main" id="{840E82FB-1938-CFD6-B05E-BFF8EF22A61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86" t="-232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57206A7-1FD9-BE59-6A64-E74246F84D5A}"/>
              </a:ext>
            </a:extLst>
          </p:cNvPr>
          <p:cNvSpPr>
            <a:spLocks noGrp="1"/>
          </p:cNvSpPr>
          <p:nvPr>
            <p:ph type="title"/>
          </p:nvPr>
        </p:nvSpPr>
        <p:spPr/>
        <p:txBody>
          <a:bodyPr>
            <a:normAutofit/>
          </a:bodyPr>
          <a:lstStyle/>
          <a:p>
            <a:r>
              <a:rPr lang="en-US" dirty="0"/>
              <a:t>Number of regions:</a:t>
            </a:r>
          </a:p>
        </p:txBody>
      </p:sp>
      <p:pic>
        <p:nvPicPr>
          <p:cNvPr id="10" name="Picture 9">
            <a:extLst>
              <a:ext uri="{FF2B5EF4-FFF2-40B4-BE49-F238E27FC236}">
                <a16:creationId xmlns:a16="http://schemas.microsoft.com/office/drawing/2014/main" id="{E47F06EE-A8F3-5D0E-C103-2AB2D1D3B253}"/>
              </a:ext>
            </a:extLst>
          </p:cNvPr>
          <p:cNvPicPr>
            <a:picLocks noChangeAspect="1"/>
          </p:cNvPicPr>
          <p:nvPr/>
        </p:nvPicPr>
        <p:blipFill>
          <a:blip r:embed="rId4"/>
          <a:stretch>
            <a:fillRect/>
          </a:stretch>
        </p:blipFill>
        <p:spPr>
          <a:xfrm>
            <a:off x="5251450" y="2960820"/>
            <a:ext cx="1689100" cy="1409700"/>
          </a:xfrm>
          <a:prstGeom prst="rect">
            <a:avLst/>
          </a:prstGeom>
        </p:spPr>
      </p:pic>
      <p:sp>
        <p:nvSpPr>
          <p:cNvPr id="12" name="TextBox 11">
            <a:extLst>
              <a:ext uri="{FF2B5EF4-FFF2-40B4-BE49-F238E27FC236}">
                <a16:creationId xmlns:a16="http://schemas.microsoft.com/office/drawing/2014/main" id="{D63215E6-0543-7891-9392-E9B092CF36B6}"/>
              </a:ext>
            </a:extLst>
          </p:cNvPr>
          <p:cNvSpPr txBox="1"/>
          <p:nvPr/>
        </p:nvSpPr>
        <p:spPr>
          <a:xfrm>
            <a:off x="7535260" y="3404060"/>
            <a:ext cx="4165597" cy="523220"/>
          </a:xfrm>
          <a:prstGeom prst="rect">
            <a:avLst/>
          </a:prstGeom>
          <a:noFill/>
        </p:spPr>
        <p:txBody>
          <a:bodyPr wrap="square" rtlCol="0">
            <a:spAutoFit/>
          </a:bodyPr>
          <a:lstStyle/>
          <a:p>
            <a:pPr algn="ctr"/>
            <a:r>
              <a:rPr lang="en-US" sz="2800" dirty="0">
                <a:solidFill>
                  <a:srgbClr val="D18362"/>
                </a:solidFill>
              </a:rPr>
              <a:t>Binomial coefficients!</a:t>
            </a:r>
          </a:p>
        </p:txBody>
      </p:sp>
      <p:cxnSp>
        <p:nvCxnSpPr>
          <p:cNvPr id="13" name="Straight Arrow Connector 12">
            <a:extLst>
              <a:ext uri="{FF2B5EF4-FFF2-40B4-BE49-F238E27FC236}">
                <a16:creationId xmlns:a16="http://schemas.microsoft.com/office/drawing/2014/main" id="{5B3E4F34-2975-A393-1631-74A156E3A63A}"/>
              </a:ext>
            </a:extLst>
          </p:cNvPr>
          <p:cNvCxnSpPr>
            <a:cxnSpLocks/>
          </p:cNvCxnSpPr>
          <p:nvPr/>
        </p:nvCxnSpPr>
        <p:spPr>
          <a:xfrm flipH="1">
            <a:off x="7100047" y="3646842"/>
            <a:ext cx="742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51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US" dirty="0"/>
                  <a:t>Proof that more regions than </a:t>
                </a:r>
                <a14:m>
                  <m:oMath xmlns:m="http://schemas.openxmlformats.org/officeDocument/2006/math">
                    <m:sSup>
                      <m:sSupPr>
                        <m:ctrlPr>
                          <a:rPr lang="en-US" i="1" dirty="0" smtClean="0">
                            <a:latin typeface="Cambria Math" panose="02040503050406030204" pitchFamily="18" charset="0"/>
                          </a:rPr>
                        </m:ctrlPr>
                      </m:sSupPr>
                      <m:e>
                        <m:r>
                          <a:rPr lang="en-CA" b="0" i="1" dirty="0" smtClean="0">
                            <a:latin typeface="Cambria Math" panose="02040503050406030204" pitchFamily="18" charset="0"/>
                          </a:rPr>
                          <m:t>2</m:t>
                        </m:r>
                      </m:e>
                      <m:sup>
                        <m:r>
                          <a:rPr lang="en-CA" b="0" i="1" dirty="0" smtClean="0">
                            <a:latin typeface="Cambria Math" panose="02040503050406030204" pitchFamily="18" charset="0"/>
                          </a:rPr>
                          <m:t>𝐷𝑖</m:t>
                        </m:r>
                      </m:sup>
                    </m:sSup>
                  </m:oMath>
                </a14:m>
                <a:endParaRPr lang="en-US" dirty="0"/>
              </a:p>
            </p:txBody>
          </p:sp>
        </mc:Choice>
        <mc:Fallback xmlns="">
          <p:sp>
            <p:nvSpPr>
              <p:cNvPr id="2" name="Title 1">
                <a:extLst>
                  <a:ext uri="{FF2B5EF4-FFF2-40B4-BE49-F238E27FC236}">
                    <a16:creationId xmlns:a16="http://schemas.microsoft.com/office/drawing/2014/main" id="{FD1B9AA5-CC24-D606-6DD8-08E0C06BF9C6}"/>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9D62A68F-4B20-E0DE-6F40-3240F4301AF3}"/>
              </a:ext>
            </a:extLst>
          </p:cNvPr>
          <p:cNvPicPr>
            <a:picLocks noGrp="1" noChangeAspect="1"/>
          </p:cNvPicPr>
          <p:nvPr>
            <p:ph idx="1"/>
          </p:nvPr>
        </p:nvPicPr>
        <p:blipFill>
          <a:blip r:embed="rId4"/>
          <a:stretch>
            <a:fillRect/>
          </a:stretch>
        </p:blipFill>
        <p:spPr>
          <a:xfrm>
            <a:off x="838200" y="2205318"/>
            <a:ext cx="10480770" cy="3044414"/>
          </a:xfrm>
        </p:spPr>
      </p:pic>
      <p:sp>
        <p:nvSpPr>
          <p:cNvPr id="7" name="TextBox 6">
            <a:extLst>
              <a:ext uri="{FF2B5EF4-FFF2-40B4-BE49-F238E27FC236}">
                <a16:creationId xmlns:a16="http://schemas.microsoft.com/office/drawing/2014/main" id="{24A0DF17-9637-3647-98AD-C07ECDE660F8}"/>
              </a:ext>
            </a:extLst>
          </p:cNvPr>
          <p:cNvSpPr txBox="1"/>
          <p:nvPr/>
        </p:nvSpPr>
        <p:spPr>
          <a:xfrm>
            <a:off x="838201" y="5279316"/>
            <a:ext cx="3432586" cy="1015663"/>
          </a:xfrm>
          <a:prstGeom prst="rect">
            <a:avLst/>
          </a:prstGeom>
          <a:noFill/>
        </p:spPr>
        <p:txBody>
          <a:bodyPr wrap="square" rtlCol="0">
            <a:spAutoFit/>
          </a:bodyPr>
          <a:lstStyle/>
          <a:p>
            <a:pPr algn="ctr"/>
            <a:r>
              <a:rPr lang="en-US" sz="2000" dirty="0"/>
              <a:t>1D input with 1 hidden</a:t>
            </a:r>
          </a:p>
          <a:p>
            <a:pPr algn="ctr"/>
            <a:r>
              <a:rPr lang="en-US" sz="2000" dirty="0"/>
              <a:t>unit creates two regions </a:t>
            </a:r>
          </a:p>
          <a:p>
            <a:pPr algn="ctr"/>
            <a:r>
              <a:rPr lang="en-US" sz="2000" dirty="0"/>
              <a:t>(one joint)</a:t>
            </a:r>
          </a:p>
        </p:txBody>
      </p:sp>
      <p:sp>
        <p:nvSpPr>
          <p:cNvPr id="8" name="TextBox 7">
            <a:extLst>
              <a:ext uri="{FF2B5EF4-FFF2-40B4-BE49-F238E27FC236}">
                <a16:creationId xmlns:a16="http://schemas.microsoft.com/office/drawing/2014/main" id="{DD856827-0E65-E4FA-1024-2649ADC71D72}"/>
              </a:ext>
            </a:extLst>
          </p:cNvPr>
          <p:cNvSpPr txBox="1"/>
          <p:nvPr/>
        </p:nvSpPr>
        <p:spPr>
          <a:xfrm>
            <a:off x="4398982" y="5279316"/>
            <a:ext cx="3432586" cy="1015663"/>
          </a:xfrm>
          <a:prstGeom prst="rect">
            <a:avLst/>
          </a:prstGeom>
          <a:noFill/>
        </p:spPr>
        <p:txBody>
          <a:bodyPr wrap="square" rtlCol="0">
            <a:spAutoFit/>
          </a:bodyPr>
          <a:lstStyle/>
          <a:p>
            <a:pPr algn="ctr"/>
            <a:r>
              <a:rPr lang="en-US" sz="2000" dirty="0"/>
              <a:t>2D input with 2 hidden</a:t>
            </a:r>
          </a:p>
          <a:p>
            <a:pPr algn="ctr"/>
            <a:r>
              <a:rPr lang="en-US" sz="2000" dirty="0"/>
              <a:t>units creates four regions </a:t>
            </a:r>
          </a:p>
          <a:p>
            <a:pPr algn="ctr"/>
            <a:r>
              <a:rPr lang="en-US" sz="2000" dirty="0"/>
              <a:t>(two lines)</a:t>
            </a:r>
          </a:p>
        </p:txBody>
      </p:sp>
      <p:sp>
        <p:nvSpPr>
          <p:cNvPr id="11" name="TextBox 10">
            <a:extLst>
              <a:ext uri="{FF2B5EF4-FFF2-40B4-BE49-F238E27FC236}">
                <a16:creationId xmlns:a16="http://schemas.microsoft.com/office/drawing/2014/main" id="{46C0D4C5-7530-BB0B-F32E-C5B706AC4DBF}"/>
              </a:ext>
            </a:extLst>
          </p:cNvPr>
          <p:cNvSpPr txBox="1"/>
          <p:nvPr/>
        </p:nvSpPr>
        <p:spPr>
          <a:xfrm>
            <a:off x="7884460" y="5279316"/>
            <a:ext cx="3432586" cy="1015663"/>
          </a:xfrm>
          <a:prstGeom prst="rect">
            <a:avLst/>
          </a:prstGeom>
          <a:noFill/>
        </p:spPr>
        <p:txBody>
          <a:bodyPr wrap="square" rtlCol="0">
            <a:spAutoFit/>
          </a:bodyPr>
          <a:lstStyle/>
          <a:p>
            <a:pPr algn="ctr"/>
            <a:r>
              <a:rPr lang="en-US" sz="2000" dirty="0"/>
              <a:t>3D input with 3 hidden</a:t>
            </a:r>
          </a:p>
          <a:p>
            <a:pPr algn="ctr"/>
            <a:r>
              <a:rPr lang="en-US" sz="2000" dirty="0"/>
              <a:t>units creates eight regions </a:t>
            </a:r>
          </a:p>
          <a:p>
            <a:pPr algn="ctr"/>
            <a:r>
              <a:rPr lang="en-US" sz="2000" dirty="0"/>
              <a:t>(three planes)</a:t>
            </a:r>
          </a:p>
        </p:txBody>
      </p:sp>
    </p:spTree>
    <p:extLst>
      <p:ext uri="{BB962C8B-B14F-4D97-AF65-F5344CB8AC3E}">
        <p14:creationId xmlns:p14="http://schemas.microsoft.com/office/powerpoint/2010/main" val="749112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t>Example network, 1 input, 1 </a:t>
            </a:r>
            <a:r>
              <a:rPr lang="en-US" dirty="0" err="1"/>
              <a:t>ouput</a:t>
            </a:r>
            <a:endParaRPr lang="en-US" dirty="0"/>
          </a:p>
          <a:p>
            <a:r>
              <a:rPr lang="en-US" dirty="0"/>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solidFill>
                  <a:srgbClr val="D18362"/>
                </a:solidFill>
              </a:rPr>
              <a:t>Terminology</a:t>
            </a:r>
          </a:p>
          <a:p>
            <a:endParaRPr lang="en-US" dirty="0"/>
          </a:p>
          <a:p>
            <a:endParaRPr lang="en-US" dirty="0"/>
          </a:p>
        </p:txBody>
      </p:sp>
    </p:spTree>
    <p:extLst>
      <p:ext uri="{BB962C8B-B14F-4D97-AF65-F5344CB8AC3E}">
        <p14:creationId xmlns:p14="http://schemas.microsoft.com/office/powerpoint/2010/main" val="1759578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CA" dirty="0"/>
              <a:t>Nomenclature</a:t>
            </a:r>
            <a:endParaRPr lang="en-US" dirty="0"/>
          </a:p>
        </p:txBody>
      </p:sp>
      <p:pic>
        <p:nvPicPr>
          <p:cNvPr id="12" name="Content Placeholder 11">
            <a:extLst>
              <a:ext uri="{FF2B5EF4-FFF2-40B4-BE49-F238E27FC236}">
                <a16:creationId xmlns:a16="http://schemas.microsoft.com/office/drawing/2014/main" id="{3E0B1B4E-03E2-E104-C67F-C9F4E1568E8D}"/>
              </a:ext>
            </a:extLst>
          </p:cNvPr>
          <p:cNvPicPr>
            <a:picLocks noGrp="1" noChangeAspect="1"/>
          </p:cNvPicPr>
          <p:nvPr>
            <p:ph idx="1"/>
          </p:nvPr>
        </p:nvPicPr>
        <p:blipFill rotWithShape="1">
          <a:blip r:embed="rId3"/>
          <a:srcRect l="21377" r="25574"/>
          <a:stretch/>
        </p:blipFill>
        <p:spPr>
          <a:xfrm>
            <a:off x="3785795" y="1335333"/>
            <a:ext cx="4832292" cy="2958352"/>
          </a:xfrm>
        </p:spPr>
      </p:pic>
    </p:spTree>
    <p:extLst>
      <p:ext uri="{BB962C8B-B14F-4D97-AF65-F5344CB8AC3E}">
        <p14:creationId xmlns:p14="http://schemas.microsoft.com/office/powerpoint/2010/main" val="3768341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9AA5-CC24-D606-6DD8-08E0C06BF9C6}"/>
              </a:ext>
            </a:extLst>
          </p:cNvPr>
          <p:cNvSpPr>
            <a:spLocks noGrp="1"/>
          </p:cNvSpPr>
          <p:nvPr>
            <p:ph type="title"/>
          </p:nvPr>
        </p:nvSpPr>
        <p:spPr/>
        <p:txBody>
          <a:bodyPr/>
          <a:lstStyle/>
          <a:p>
            <a:r>
              <a:rPr lang="en-CA" dirty="0"/>
              <a:t>Nomenclature</a:t>
            </a:r>
            <a:endParaRPr lang="en-US" dirty="0"/>
          </a:p>
        </p:txBody>
      </p:sp>
      <p:pic>
        <p:nvPicPr>
          <p:cNvPr id="12" name="Content Placeholder 11">
            <a:extLst>
              <a:ext uri="{FF2B5EF4-FFF2-40B4-BE49-F238E27FC236}">
                <a16:creationId xmlns:a16="http://schemas.microsoft.com/office/drawing/2014/main" id="{3E0B1B4E-03E2-E104-C67F-C9F4E1568E8D}"/>
              </a:ext>
            </a:extLst>
          </p:cNvPr>
          <p:cNvPicPr>
            <a:picLocks noGrp="1" noChangeAspect="1"/>
          </p:cNvPicPr>
          <p:nvPr>
            <p:ph idx="1"/>
          </p:nvPr>
        </p:nvPicPr>
        <p:blipFill rotWithShape="1">
          <a:blip r:embed="rId3"/>
          <a:srcRect l="21377" r="25574"/>
          <a:stretch/>
        </p:blipFill>
        <p:spPr>
          <a:xfrm>
            <a:off x="3785795" y="1335333"/>
            <a:ext cx="4832292" cy="2958352"/>
          </a:xfr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D174D6-53E5-1AD2-457C-ECCE30D3CE53}"/>
                  </a:ext>
                </a:extLst>
              </p:cNvPr>
              <p:cNvSpPr txBox="1"/>
              <p:nvPr/>
            </p:nvSpPr>
            <p:spPr>
              <a:xfrm>
                <a:off x="666974" y="3959848"/>
                <a:ext cx="9649609" cy="2862322"/>
              </a:xfrm>
              <a:prstGeom prst="rect">
                <a:avLst/>
              </a:prstGeom>
              <a:noFill/>
            </p:spPr>
            <p:txBody>
              <a:bodyPr wrap="square" rtlCol="0">
                <a:spAutoFit/>
              </a:bodyPr>
              <a:lstStyle/>
              <a:p>
                <a:pPr marL="457200" indent="-457200">
                  <a:buFont typeface="Arial" panose="020B0604020202020204" pitchFamily="34" charset="0"/>
                  <a:buChar char="•"/>
                </a:pPr>
                <a:r>
                  <a:rPr lang="en-US" sz="2000" dirty="0"/>
                  <a:t>Y-offsets = </a:t>
                </a:r>
                <a:r>
                  <a:rPr lang="en-US" sz="2000" dirty="0">
                    <a:solidFill>
                      <a:srgbClr val="D18362"/>
                    </a:solidFill>
                  </a:rPr>
                  <a:t>biases</a:t>
                </a:r>
              </a:p>
              <a:p>
                <a:pPr marL="457200" indent="-457200">
                  <a:buFont typeface="Arial" panose="020B0604020202020204" pitchFamily="34" charset="0"/>
                  <a:buChar char="•"/>
                </a:pPr>
                <a:r>
                  <a:rPr lang="en-US" sz="2000" dirty="0"/>
                  <a:t>Slopes = </a:t>
                </a:r>
                <a:r>
                  <a:rPr lang="en-US" sz="2000" dirty="0">
                    <a:solidFill>
                      <a:srgbClr val="D18362"/>
                    </a:solidFill>
                  </a:rPr>
                  <a:t>weights</a:t>
                </a:r>
              </a:p>
              <a:p>
                <a:pPr marL="457200" indent="-457200">
                  <a:buFont typeface="Arial" panose="020B0604020202020204" pitchFamily="34" charset="0"/>
                  <a:buChar char="•"/>
                </a:pPr>
                <a:r>
                  <a:rPr lang="en-US" sz="2000" dirty="0"/>
                  <a:t>Everything in one layer connected to everything in the next = </a:t>
                </a:r>
                <a:r>
                  <a:rPr lang="en-US" sz="2000" dirty="0">
                    <a:solidFill>
                      <a:srgbClr val="D18362"/>
                    </a:solidFill>
                  </a:rPr>
                  <a:t>fully connected network </a:t>
                </a:r>
              </a:p>
              <a:p>
                <a:pPr marL="457200" indent="-457200">
                  <a:buFont typeface="Arial" panose="020B0604020202020204" pitchFamily="34" charset="0"/>
                  <a:buChar char="•"/>
                </a:pPr>
                <a:r>
                  <a:rPr lang="en-US" sz="2000" dirty="0"/>
                  <a:t>No loops = </a:t>
                </a:r>
                <a:r>
                  <a:rPr lang="en-US" sz="2000" dirty="0">
                    <a:solidFill>
                      <a:srgbClr val="D18362"/>
                    </a:solidFill>
                  </a:rPr>
                  <a:t>feedforward network</a:t>
                </a:r>
              </a:p>
              <a:p>
                <a:pPr marL="457200" indent="-457200">
                  <a:buFont typeface="Arial" panose="020B0604020202020204" pitchFamily="34" charset="0"/>
                  <a:buChar char="•"/>
                </a:pPr>
                <a:r>
                  <a:rPr lang="en-US" sz="2000" dirty="0"/>
                  <a:t>Values after </a:t>
                </a:r>
                <a:r>
                  <a:rPr lang="en-US" sz="2000" dirty="0" err="1"/>
                  <a:t>ReLU</a:t>
                </a:r>
                <a:r>
                  <a:rPr lang="en-US" sz="2000" dirty="0"/>
                  <a:t> (activation functions) </a:t>
                </a:r>
                <a:r>
                  <a:rPr lang="en-US" sz="2000" dirty="0">
                    <a:solidFill>
                      <a:srgbClr val="D18362"/>
                    </a:solidFill>
                  </a:rPr>
                  <a:t>= activations</a:t>
                </a:r>
              </a:p>
              <a:p>
                <a:pPr marL="457200" indent="-457200">
                  <a:buFont typeface="Arial" panose="020B0604020202020204" pitchFamily="34" charset="0"/>
                  <a:buChar char="•"/>
                </a:pPr>
                <a:r>
                  <a:rPr lang="en-US" sz="2000" dirty="0"/>
                  <a:t>Values before </a:t>
                </a:r>
                <a:r>
                  <a:rPr lang="en-US" sz="2000" dirty="0" err="1"/>
                  <a:t>ReLU</a:t>
                </a:r>
                <a:r>
                  <a:rPr lang="en-US" sz="2000" dirty="0"/>
                  <a:t> = </a:t>
                </a:r>
                <a:r>
                  <a:rPr lang="en-US" sz="2000" dirty="0">
                    <a:solidFill>
                      <a:srgbClr val="D18362"/>
                    </a:solidFill>
                  </a:rPr>
                  <a:t>pre-activations</a:t>
                </a:r>
              </a:p>
              <a:p>
                <a:pPr marL="457200" indent="-457200">
                  <a:buFont typeface="Arial" panose="020B0604020202020204" pitchFamily="34" charset="0"/>
                  <a:buChar char="•"/>
                </a:pPr>
                <a:r>
                  <a:rPr lang="en-US" sz="2000" dirty="0"/>
                  <a:t>One hidden layer = </a:t>
                </a:r>
                <a:r>
                  <a:rPr lang="en-US" sz="2000" dirty="0">
                    <a:solidFill>
                      <a:srgbClr val="D18362"/>
                    </a:solidFill>
                  </a:rPr>
                  <a:t>shallow neural network</a:t>
                </a:r>
              </a:p>
              <a:p>
                <a:pPr marL="457200" indent="-457200">
                  <a:buFont typeface="Arial" panose="020B0604020202020204" pitchFamily="34" charset="0"/>
                  <a:buChar char="•"/>
                </a:pPr>
                <a:r>
                  <a:rPr lang="en-US" sz="2000" dirty="0"/>
                  <a:t>More than one hidden layer = </a:t>
                </a:r>
                <a:r>
                  <a:rPr lang="en-US" sz="2000" dirty="0">
                    <a:solidFill>
                      <a:srgbClr val="D18362"/>
                    </a:solidFill>
                  </a:rPr>
                  <a:t>deep neural network</a:t>
                </a:r>
              </a:p>
              <a:p>
                <a:pPr marL="457200" indent="-457200">
                  <a:buFont typeface="Arial" panose="020B0604020202020204" pitchFamily="34" charset="0"/>
                  <a:buChar char="•"/>
                </a:pPr>
                <a:r>
                  <a:rPr lang="en-US" sz="2000" dirty="0"/>
                  <a:t>Number of hidden units </a:t>
                </a:r>
                <a14:m>
                  <m:oMath xmlns:m="http://schemas.openxmlformats.org/officeDocument/2006/math">
                    <m:r>
                      <a:rPr lang="en-US" sz="2000" i="1" smtClean="0">
                        <a:solidFill>
                          <a:srgbClr val="D18362"/>
                        </a:solidFill>
                        <a:latin typeface="Cambria Math" panose="02040503050406030204" pitchFamily="18" charset="0"/>
                        <a:ea typeface="Cambria Math" panose="02040503050406030204" pitchFamily="18" charset="0"/>
                      </a:rPr>
                      <m:t>≈</m:t>
                    </m:r>
                    <m:r>
                      <m:rPr>
                        <m:sty m:val="p"/>
                      </m:rPr>
                      <a:rPr lang="en-CA" sz="2000" b="0" i="0" smtClean="0">
                        <a:solidFill>
                          <a:srgbClr val="D18362"/>
                        </a:solidFill>
                        <a:latin typeface="Cambria Math" panose="02040503050406030204" pitchFamily="18" charset="0"/>
                        <a:ea typeface="Cambria Math" panose="02040503050406030204" pitchFamily="18" charset="0"/>
                      </a:rPr>
                      <m:t>capacity</m:t>
                    </m:r>
                  </m:oMath>
                </a14:m>
                <a:endParaRPr lang="en-US" sz="2000" dirty="0">
                  <a:solidFill>
                    <a:srgbClr val="D18362"/>
                  </a:solidFill>
                </a:endParaRPr>
              </a:p>
            </p:txBody>
          </p:sp>
        </mc:Choice>
        <mc:Fallback xmlns="">
          <p:sp>
            <p:nvSpPr>
              <p:cNvPr id="13" name="TextBox 12">
                <a:extLst>
                  <a:ext uri="{FF2B5EF4-FFF2-40B4-BE49-F238E27FC236}">
                    <a16:creationId xmlns:a16="http://schemas.microsoft.com/office/drawing/2014/main" id="{EFD174D6-53E5-1AD2-457C-ECCE30D3CE53}"/>
                  </a:ext>
                </a:extLst>
              </p:cNvPr>
              <p:cNvSpPr txBox="1">
                <a:spLocks noRot="1" noChangeAspect="1" noMove="1" noResize="1" noEditPoints="1" noAdjustHandles="1" noChangeArrowheads="1" noChangeShapeType="1" noTextEdit="1"/>
              </p:cNvSpPr>
              <p:nvPr/>
            </p:nvSpPr>
            <p:spPr>
              <a:xfrm>
                <a:off x="666974" y="3959848"/>
                <a:ext cx="9649609" cy="2862322"/>
              </a:xfrm>
              <a:prstGeom prst="rect">
                <a:avLst/>
              </a:prstGeom>
              <a:blipFill>
                <a:blip r:embed="rId4"/>
                <a:stretch>
                  <a:fillRect l="-526" t="-1327" b="-2655"/>
                </a:stretch>
              </a:blipFill>
            </p:spPr>
            <p:txBody>
              <a:bodyPr/>
              <a:lstStyle/>
              <a:p>
                <a:r>
                  <a:rPr lang="en-US">
                    <a:noFill/>
                  </a:rPr>
                  <a:t> </a:t>
                </a:r>
              </a:p>
            </p:txBody>
          </p:sp>
        </mc:Fallback>
      </mc:AlternateContent>
    </p:spTree>
    <p:extLst>
      <p:ext uri="{BB962C8B-B14F-4D97-AF65-F5344CB8AC3E}">
        <p14:creationId xmlns:p14="http://schemas.microsoft.com/office/powerpoint/2010/main" val="476708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1705-4A76-8EEE-CDF1-0BE20E376C2C}"/>
              </a:ext>
            </a:extLst>
          </p:cNvPr>
          <p:cNvSpPr>
            <a:spLocks noGrp="1"/>
          </p:cNvSpPr>
          <p:nvPr>
            <p:ph type="title"/>
          </p:nvPr>
        </p:nvSpPr>
        <p:spPr/>
        <p:txBody>
          <a:bodyPr/>
          <a:lstStyle/>
          <a:p>
            <a:r>
              <a:rPr lang="en-US" dirty="0"/>
              <a:t>Other activation functions</a:t>
            </a:r>
          </a:p>
        </p:txBody>
      </p:sp>
      <p:pic>
        <p:nvPicPr>
          <p:cNvPr id="4" name="Picture 3">
            <a:extLst>
              <a:ext uri="{FF2B5EF4-FFF2-40B4-BE49-F238E27FC236}">
                <a16:creationId xmlns:a16="http://schemas.microsoft.com/office/drawing/2014/main" id="{EF4FBF30-58D6-B0C2-4FD6-CAF18663AEAC}"/>
              </a:ext>
            </a:extLst>
          </p:cNvPr>
          <p:cNvPicPr>
            <a:picLocks noChangeAspect="1"/>
          </p:cNvPicPr>
          <p:nvPr/>
        </p:nvPicPr>
        <p:blipFill>
          <a:blip r:embed="rId3"/>
          <a:stretch>
            <a:fillRect/>
          </a:stretch>
        </p:blipFill>
        <p:spPr>
          <a:xfrm>
            <a:off x="2148506" y="1677241"/>
            <a:ext cx="7446152" cy="4551437"/>
          </a:xfrm>
          <a:prstGeom prst="rect">
            <a:avLst/>
          </a:prstGeom>
        </p:spPr>
      </p:pic>
    </p:spTree>
    <p:extLst>
      <p:ext uri="{BB962C8B-B14F-4D97-AF65-F5344CB8AC3E}">
        <p14:creationId xmlns:p14="http://schemas.microsoft.com/office/powerpoint/2010/main" val="4252968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8E501E-9BA9-D5A8-6F39-CF745D3F3AA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06565" y="1690688"/>
            <a:ext cx="7608805" cy="2190413"/>
          </a:xfrm>
        </p:spPr>
      </p:pic>
      <p:sp>
        <p:nvSpPr>
          <p:cNvPr id="23" name="Content Placeholder 2">
            <a:extLst>
              <a:ext uri="{FF2B5EF4-FFF2-40B4-BE49-F238E27FC236}">
                <a16:creationId xmlns:a16="http://schemas.microsoft.com/office/drawing/2014/main" id="{7C5D9178-00A1-271F-6142-6D81934C3299}"/>
              </a:ext>
            </a:extLst>
          </p:cNvPr>
          <p:cNvSpPr txBox="1">
            <a:spLocks/>
          </p:cNvSpPr>
          <p:nvPr/>
        </p:nvSpPr>
        <p:spPr>
          <a:xfrm>
            <a:off x="838200" y="4219942"/>
            <a:ext cx="10515600" cy="13310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have built a model that can:</a:t>
            </a:r>
          </a:p>
          <a:p>
            <a:pPr lvl="1"/>
            <a:r>
              <a:rPr lang="en-US" dirty="0"/>
              <a:t>take an arbitrary number </a:t>
            </a:r>
            <a:r>
              <a:rPr lang="en-US"/>
              <a:t>of inputs</a:t>
            </a:r>
            <a:endParaRPr lang="en-US" dirty="0"/>
          </a:p>
          <a:p>
            <a:pPr lvl="1"/>
            <a:r>
              <a:rPr lang="en-US" dirty="0"/>
              <a:t>output an arbitrary number of outputs</a:t>
            </a:r>
          </a:p>
          <a:p>
            <a:pPr lvl="1"/>
            <a:r>
              <a:rPr lang="en-US" dirty="0"/>
              <a:t>model a function of arbitrary complexity between the two</a:t>
            </a:r>
          </a:p>
        </p:txBody>
      </p:sp>
      <p:sp>
        <p:nvSpPr>
          <p:cNvPr id="24" name="Title 1">
            <a:extLst>
              <a:ext uri="{FF2B5EF4-FFF2-40B4-BE49-F238E27FC236}">
                <a16:creationId xmlns:a16="http://schemas.microsoft.com/office/drawing/2014/main" id="{FC09EB54-C920-DB6F-2D47-91DAECB07985}"/>
              </a:ext>
            </a:extLst>
          </p:cNvPr>
          <p:cNvSpPr>
            <a:spLocks noGrp="1"/>
          </p:cNvSpPr>
          <p:nvPr>
            <p:ph type="title"/>
          </p:nvPr>
        </p:nvSpPr>
        <p:spPr>
          <a:xfrm>
            <a:off x="609594" y="365125"/>
            <a:ext cx="10515600" cy="1325563"/>
          </a:xfrm>
        </p:spPr>
        <p:txBody>
          <a:bodyPr/>
          <a:lstStyle/>
          <a:p>
            <a:r>
              <a:rPr lang="en-US" dirty="0"/>
              <a:t>Regression</a:t>
            </a:r>
          </a:p>
        </p:txBody>
      </p:sp>
      <p:pic>
        <p:nvPicPr>
          <p:cNvPr id="2" name="Picture 1">
            <a:extLst>
              <a:ext uri="{FF2B5EF4-FFF2-40B4-BE49-F238E27FC236}">
                <a16:creationId xmlns:a16="http://schemas.microsoft.com/office/drawing/2014/main" id="{6B9B6A81-3BB3-BC59-7D25-19ACBDFDF74F}"/>
              </a:ext>
            </a:extLst>
          </p:cNvPr>
          <p:cNvPicPr>
            <a:picLocks noChangeAspect="1"/>
          </p:cNvPicPr>
          <p:nvPr/>
        </p:nvPicPr>
        <p:blipFill>
          <a:blip r:embed="rId5"/>
          <a:stretch>
            <a:fillRect/>
          </a:stretch>
        </p:blipFill>
        <p:spPr>
          <a:xfrm>
            <a:off x="2531558" y="5761188"/>
            <a:ext cx="2883938" cy="853330"/>
          </a:xfrm>
          <a:prstGeom prst="rect">
            <a:avLst/>
          </a:prstGeom>
        </p:spPr>
      </p:pic>
      <p:pic>
        <p:nvPicPr>
          <p:cNvPr id="3" name="Picture 2">
            <a:extLst>
              <a:ext uri="{FF2B5EF4-FFF2-40B4-BE49-F238E27FC236}">
                <a16:creationId xmlns:a16="http://schemas.microsoft.com/office/drawing/2014/main" id="{29E236F5-6A37-9D58-CC24-2BC648F9220E}"/>
              </a:ext>
            </a:extLst>
          </p:cNvPr>
          <p:cNvPicPr>
            <a:picLocks noChangeAspect="1"/>
          </p:cNvPicPr>
          <p:nvPr/>
        </p:nvPicPr>
        <p:blipFill>
          <a:blip r:embed="rId6"/>
          <a:stretch>
            <a:fillRect/>
          </a:stretch>
        </p:blipFill>
        <p:spPr>
          <a:xfrm>
            <a:off x="6309085" y="5710464"/>
            <a:ext cx="2882346" cy="954777"/>
          </a:xfrm>
          <a:prstGeom prst="rect">
            <a:avLst/>
          </a:prstGeom>
        </p:spPr>
      </p:pic>
    </p:spTree>
    <p:extLst>
      <p:ext uri="{BB962C8B-B14F-4D97-AF65-F5344CB8AC3E}">
        <p14:creationId xmlns:p14="http://schemas.microsoft.com/office/powerpoint/2010/main" val="201252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AD92-8914-6576-3730-4953EF5B9CBA}"/>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B536250D-CB2C-4AFC-E944-60B4CD1805F4}"/>
              </a:ext>
            </a:extLst>
          </p:cNvPr>
          <p:cNvSpPr>
            <a:spLocks noGrp="1"/>
          </p:cNvSpPr>
          <p:nvPr>
            <p:ph idx="1"/>
          </p:nvPr>
        </p:nvSpPr>
        <p:spPr/>
        <p:txBody>
          <a:bodyPr/>
          <a:lstStyle/>
          <a:p>
            <a:r>
              <a:rPr lang="en-US" dirty="0"/>
              <a:t>What happens if we feed one neural network into another neural network?</a:t>
            </a:r>
          </a:p>
        </p:txBody>
      </p:sp>
    </p:spTree>
    <p:extLst>
      <p:ext uri="{BB962C8B-B14F-4D97-AF65-F5344CB8AC3E}">
        <p14:creationId xmlns:p14="http://schemas.microsoft.com/office/powerpoint/2010/main" val="1343552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a white background&#10;&#10;Description automatically generated">
            <a:extLst>
              <a:ext uri="{FF2B5EF4-FFF2-40B4-BE49-F238E27FC236}">
                <a16:creationId xmlns:a16="http://schemas.microsoft.com/office/drawing/2014/main" id="{3AA6773A-5A24-78A0-3BEE-5F05F922B756}"/>
              </a:ext>
            </a:extLst>
          </p:cNvPr>
          <p:cNvPicPr>
            <a:picLocks noChangeAspect="1"/>
          </p:cNvPicPr>
          <p:nvPr/>
        </p:nvPicPr>
        <p:blipFill>
          <a:blip r:embed="rId3"/>
          <a:stretch>
            <a:fillRect/>
          </a:stretch>
        </p:blipFill>
        <p:spPr>
          <a:xfrm>
            <a:off x="4257628" y="1275047"/>
            <a:ext cx="3282295" cy="3282295"/>
          </a:xfrm>
          <a:prstGeom prst="rect">
            <a:avLst/>
          </a:prstGeom>
        </p:spPr>
      </p:pic>
      <p:sp>
        <p:nvSpPr>
          <p:cNvPr id="4" name="TextBox 3">
            <a:extLst>
              <a:ext uri="{FF2B5EF4-FFF2-40B4-BE49-F238E27FC236}">
                <a16:creationId xmlns:a16="http://schemas.microsoft.com/office/drawing/2014/main" id="{39BF0C17-2898-F059-1D26-6C4F2CC95FB9}"/>
              </a:ext>
            </a:extLst>
          </p:cNvPr>
          <p:cNvSpPr txBox="1"/>
          <p:nvPr/>
        </p:nvSpPr>
        <p:spPr>
          <a:xfrm>
            <a:off x="3703011" y="4700478"/>
            <a:ext cx="4391527" cy="369332"/>
          </a:xfrm>
          <a:prstGeom prst="rect">
            <a:avLst/>
          </a:prstGeom>
          <a:noFill/>
        </p:spPr>
        <p:txBody>
          <a:bodyPr wrap="square" rtlCol="0">
            <a:spAutoFit/>
          </a:bodyPr>
          <a:lstStyle/>
          <a:p>
            <a:pPr algn="ctr"/>
            <a:r>
              <a:rPr lang="en-US" dirty="0"/>
              <a:t>Feedback</a:t>
            </a:r>
          </a:p>
        </p:txBody>
      </p:sp>
      <p:sp>
        <p:nvSpPr>
          <p:cNvPr id="6" name="Title 5">
            <a:extLst>
              <a:ext uri="{FF2B5EF4-FFF2-40B4-BE49-F238E27FC236}">
                <a16:creationId xmlns:a16="http://schemas.microsoft.com/office/drawing/2014/main" id="{8ACB30C9-DA78-C6BF-A517-7839229CDC9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7005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CA5D-0890-5BAB-16CC-D524D00E7BFE}"/>
              </a:ext>
            </a:extLst>
          </p:cNvPr>
          <p:cNvSpPr>
            <a:spLocks noGrp="1"/>
          </p:cNvSpPr>
          <p:nvPr>
            <p:ph type="title"/>
          </p:nvPr>
        </p:nvSpPr>
        <p:spPr/>
        <p:txBody>
          <a:bodyPr/>
          <a:lstStyle/>
          <a:p>
            <a:r>
              <a:rPr lang="en-US" dirty="0"/>
              <a:t>Shallow neural networks	</a:t>
            </a:r>
          </a:p>
        </p:txBody>
      </p:sp>
      <p:sp>
        <p:nvSpPr>
          <p:cNvPr id="3" name="Content Placeholder 2">
            <a:extLst>
              <a:ext uri="{FF2B5EF4-FFF2-40B4-BE49-F238E27FC236}">
                <a16:creationId xmlns:a16="http://schemas.microsoft.com/office/drawing/2014/main" id="{861EAE29-3D6A-BE02-7EAC-B7584843C1F6}"/>
              </a:ext>
            </a:extLst>
          </p:cNvPr>
          <p:cNvSpPr>
            <a:spLocks noGrp="1"/>
          </p:cNvSpPr>
          <p:nvPr>
            <p:ph idx="1"/>
          </p:nvPr>
        </p:nvSpPr>
        <p:spPr/>
        <p:txBody>
          <a:bodyPr/>
          <a:lstStyle/>
          <a:p>
            <a:r>
              <a:rPr lang="en-US" dirty="0">
                <a:solidFill>
                  <a:srgbClr val="D18362"/>
                </a:solidFill>
              </a:rPr>
              <a:t>Example network, 1 input, 1 output</a:t>
            </a:r>
          </a:p>
          <a:p>
            <a:r>
              <a:rPr lang="en-US" dirty="0"/>
              <a:t>Universal approximation theorem</a:t>
            </a:r>
          </a:p>
          <a:p>
            <a:r>
              <a:rPr lang="en-US" dirty="0"/>
              <a:t>More than one output</a:t>
            </a:r>
          </a:p>
          <a:p>
            <a:r>
              <a:rPr lang="en-US" dirty="0"/>
              <a:t>More than one input</a:t>
            </a:r>
          </a:p>
          <a:p>
            <a:r>
              <a:rPr lang="en-US" dirty="0"/>
              <a:t>General case</a:t>
            </a:r>
          </a:p>
          <a:p>
            <a:r>
              <a:rPr lang="en-US" dirty="0"/>
              <a:t>Number of regions</a:t>
            </a:r>
          </a:p>
          <a:p>
            <a:r>
              <a:rPr lang="en-US" dirty="0"/>
              <a:t>Terminology</a:t>
            </a:r>
          </a:p>
          <a:p>
            <a:endParaRPr lang="en-US" dirty="0"/>
          </a:p>
          <a:p>
            <a:endParaRPr lang="en-US" dirty="0"/>
          </a:p>
        </p:txBody>
      </p:sp>
    </p:spTree>
    <p:extLst>
      <p:ext uri="{BB962C8B-B14F-4D97-AF65-F5344CB8AC3E}">
        <p14:creationId xmlns:p14="http://schemas.microsoft.com/office/powerpoint/2010/main" val="9539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1D Linear Regression</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4685365"/>
            <a:ext cx="10515600" cy="1025637"/>
          </a:xfrm>
          <a:prstGeom prst="rect">
            <a:avLst/>
          </a:prstGeom>
        </p:spPr>
      </p:pic>
      <p:pic>
        <p:nvPicPr>
          <p:cNvPr id="5" name="Picture 4">
            <a:extLst>
              <a:ext uri="{FF2B5EF4-FFF2-40B4-BE49-F238E27FC236}">
                <a16:creationId xmlns:a16="http://schemas.microsoft.com/office/drawing/2014/main" id="{9552D259-33D9-AE03-E45B-637EA6CFC1C5}"/>
              </a:ext>
            </a:extLst>
          </p:cNvPr>
          <p:cNvPicPr>
            <a:picLocks noChangeAspect="1"/>
          </p:cNvPicPr>
          <p:nvPr/>
        </p:nvPicPr>
        <p:blipFill>
          <a:blip r:embed="rId4"/>
          <a:stretch>
            <a:fillRect/>
          </a:stretch>
        </p:blipFill>
        <p:spPr>
          <a:xfrm>
            <a:off x="838200" y="1890795"/>
            <a:ext cx="2380776" cy="1038672"/>
          </a:xfrm>
          <a:prstGeom prst="rect">
            <a:avLst/>
          </a:prstGeom>
        </p:spPr>
      </p:pic>
      <p:sp>
        <p:nvSpPr>
          <p:cNvPr id="6" name="Title 1">
            <a:extLst>
              <a:ext uri="{FF2B5EF4-FFF2-40B4-BE49-F238E27FC236}">
                <a16:creationId xmlns:a16="http://schemas.microsoft.com/office/drawing/2014/main" id="{737BAE6E-C7BF-2744-DC3F-C50D9D7356E5}"/>
              </a:ext>
            </a:extLst>
          </p:cNvPr>
          <p:cNvSpPr txBox="1">
            <a:spLocks/>
          </p:cNvSpPr>
          <p:nvPr/>
        </p:nvSpPr>
        <p:spPr>
          <a:xfrm>
            <a:off x="838200" y="33258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shallow network</a:t>
            </a:r>
          </a:p>
        </p:txBody>
      </p:sp>
    </p:spTree>
    <p:extLst>
      <p:ext uri="{BB962C8B-B14F-4D97-AF65-F5344CB8AC3E}">
        <p14:creationId xmlns:p14="http://schemas.microsoft.com/office/powerpoint/2010/main" val="17069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74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CD07-F883-0544-F8DB-B7BE9227E818}"/>
              </a:ext>
            </a:extLst>
          </p:cNvPr>
          <p:cNvSpPr>
            <a:spLocks noGrp="1"/>
          </p:cNvSpPr>
          <p:nvPr>
            <p:ph type="title"/>
          </p:nvPr>
        </p:nvSpPr>
        <p:spPr/>
        <p:txBody>
          <a:bodyPr/>
          <a:lstStyle/>
          <a:p>
            <a:r>
              <a:rPr lang="en-US" dirty="0"/>
              <a:t>Example shallow network</a:t>
            </a:r>
          </a:p>
        </p:txBody>
      </p:sp>
      <p:pic>
        <p:nvPicPr>
          <p:cNvPr id="4" name="Content Placeholder 3">
            <a:extLst>
              <a:ext uri="{FF2B5EF4-FFF2-40B4-BE49-F238E27FC236}">
                <a16:creationId xmlns:a16="http://schemas.microsoft.com/office/drawing/2014/main" id="{1C9C7B84-26D6-950E-41E4-9F60C4790413}"/>
              </a:ext>
            </a:extLst>
          </p:cNvPr>
          <p:cNvPicPr>
            <a:picLocks noGrp="1" noChangeAspect="1"/>
          </p:cNvPicPr>
          <p:nvPr>
            <p:ph idx="1"/>
          </p:nvPr>
        </p:nvPicPr>
        <p:blipFill>
          <a:blip r:embed="rId3"/>
          <a:stretch>
            <a:fillRect/>
          </a:stretch>
        </p:blipFill>
        <p:spPr>
          <a:xfrm>
            <a:off x="838200" y="2009898"/>
            <a:ext cx="10515600" cy="1025637"/>
          </a:xfrm>
          <a:prstGeom prst="rect">
            <a:avLst/>
          </a:prstGeom>
        </p:spPr>
      </p:pic>
      <p:cxnSp>
        <p:nvCxnSpPr>
          <p:cNvPr id="8" name="Straight Connector 7">
            <a:extLst>
              <a:ext uri="{FF2B5EF4-FFF2-40B4-BE49-F238E27FC236}">
                <a16:creationId xmlns:a16="http://schemas.microsoft.com/office/drawing/2014/main" id="{4C47664B-26A3-EFA1-3AC0-ED4F7F755275}"/>
              </a:ext>
            </a:extLst>
          </p:cNvPr>
          <p:cNvCxnSpPr>
            <a:cxnSpLocks/>
          </p:cNvCxnSpPr>
          <p:nvPr/>
        </p:nvCxnSpPr>
        <p:spPr>
          <a:xfrm>
            <a:off x="2599267" y="3395134"/>
            <a:ext cx="6756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04C057-A80C-A1A3-9E1C-1A499FEC878D}"/>
              </a:ext>
            </a:extLst>
          </p:cNvPr>
          <p:cNvSpPr txBox="1"/>
          <p:nvPr/>
        </p:nvSpPr>
        <p:spPr>
          <a:xfrm>
            <a:off x="6951135" y="1388689"/>
            <a:ext cx="4165597" cy="523220"/>
          </a:xfrm>
          <a:prstGeom prst="rect">
            <a:avLst/>
          </a:prstGeom>
          <a:noFill/>
        </p:spPr>
        <p:txBody>
          <a:bodyPr wrap="square" rtlCol="0">
            <a:spAutoFit/>
          </a:bodyPr>
          <a:lstStyle/>
          <a:p>
            <a:pPr algn="ctr"/>
            <a:r>
              <a:rPr lang="en-US" sz="2800" dirty="0">
                <a:solidFill>
                  <a:srgbClr val="D18362"/>
                </a:solidFill>
              </a:rPr>
              <a:t>Activation function</a:t>
            </a:r>
          </a:p>
        </p:txBody>
      </p:sp>
      <p:cxnSp>
        <p:nvCxnSpPr>
          <p:cNvPr id="9" name="Straight Arrow Connector 8">
            <a:extLst>
              <a:ext uri="{FF2B5EF4-FFF2-40B4-BE49-F238E27FC236}">
                <a16:creationId xmlns:a16="http://schemas.microsoft.com/office/drawing/2014/main" id="{9BEFFACF-1C79-E1A4-B461-EF233DCCD260}"/>
              </a:ext>
            </a:extLst>
          </p:cNvPr>
          <p:cNvCxnSpPr>
            <a:cxnSpLocks/>
            <a:stCxn id="7" idx="2"/>
          </p:cNvCxnSpPr>
          <p:nvPr/>
        </p:nvCxnSpPr>
        <p:spPr>
          <a:xfrm>
            <a:off x="9033934" y="1911909"/>
            <a:ext cx="228599" cy="75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80727-A0CE-D485-499C-6205E9DDD935}"/>
              </a:ext>
            </a:extLst>
          </p:cNvPr>
          <p:cNvCxnSpPr>
            <a:cxnSpLocks/>
            <a:stCxn id="7" idx="2"/>
          </p:cNvCxnSpPr>
          <p:nvPr/>
        </p:nvCxnSpPr>
        <p:spPr>
          <a:xfrm flipH="1">
            <a:off x="6223000" y="1911909"/>
            <a:ext cx="2810934" cy="67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873D6-5CD4-9611-06FE-641D794FC0AD}"/>
              </a:ext>
            </a:extLst>
          </p:cNvPr>
          <p:cNvCxnSpPr>
            <a:cxnSpLocks/>
            <a:stCxn id="7" idx="2"/>
          </p:cNvCxnSpPr>
          <p:nvPr/>
        </p:nvCxnSpPr>
        <p:spPr>
          <a:xfrm flipH="1">
            <a:off x="3090333" y="1911909"/>
            <a:ext cx="5943601" cy="67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475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9033</TotalTime>
  <Words>1231</Words>
  <Application>Microsoft Macintosh PowerPoint</Application>
  <PresentationFormat>Widescreen</PresentationFormat>
  <Paragraphs>272</Paragraphs>
  <Slides>59</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Cambria Math</vt:lpstr>
      <vt:lpstr>Office Theme</vt:lpstr>
      <vt:lpstr>CSC422: Machine and Deep Learning Module 2 – Neural Networks</vt:lpstr>
      <vt:lpstr>Regression</vt:lpstr>
      <vt:lpstr>Example: 1D Linear regression loss function</vt:lpstr>
      <vt:lpstr>Example: 1D Linear regression training</vt:lpstr>
      <vt:lpstr>Shallow neural networks</vt:lpstr>
      <vt:lpstr>Shallow neural networks </vt:lpstr>
      <vt:lpstr>1D Linear Regression</vt:lpstr>
      <vt:lpstr>Example shallow network</vt:lpstr>
      <vt:lpstr>Example shallow network</vt:lpstr>
      <vt:lpstr>Example shallow network</vt:lpstr>
      <vt:lpstr>Example shallow network</vt:lpstr>
      <vt:lpstr>Example shallow network</vt:lpstr>
      <vt:lpstr>Example shallow network</vt:lpstr>
      <vt:lpstr>Example shallow network</vt:lpstr>
      <vt:lpstr>Hidden units</vt:lpstr>
      <vt:lpstr>PowerPoint Presentation</vt:lpstr>
      <vt:lpstr>PowerPoint Presentation</vt:lpstr>
      <vt:lpstr>PowerPoint Presentation</vt:lpstr>
      <vt:lpstr>PowerPoint Presentation</vt:lpstr>
      <vt:lpstr>Example shallow network</vt:lpstr>
      <vt:lpstr>Activation pattern = which hidden units are activated</vt:lpstr>
      <vt:lpstr>Depicting neural networks</vt:lpstr>
      <vt:lpstr>Depicting neural networks</vt:lpstr>
      <vt:lpstr>Shallow neural networks </vt:lpstr>
      <vt:lpstr>With 3 hidden units:</vt:lpstr>
      <vt:lpstr>With enough hidden units…</vt:lpstr>
      <vt:lpstr>Universal approximation theorem</vt:lpstr>
      <vt:lpstr>Shallow neural networks </vt:lpstr>
      <vt:lpstr>Two outputs </vt:lpstr>
      <vt:lpstr>Two outputs </vt:lpstr>
      <vt:lpstr>Two outputs </vt:lpstr>
      <vt:lpstr>Shallow neural networks </vt:lpstr>
      <vt:lpstr>Two inputs</vt:lpstr>
      <vt:lpstr>PowerPoint Presentation</vt:lpstr>
      <vt:lpstr>PowerPoint Presentation</vt:lpstr>
      <vt:lpstr>PowerPoint Presentation</vt:lpstr>
      <vt:lpstr>PowerPoint Presentation</vt:lpstr>
      <vt:lpstr>PowerPoint Presentation</vt:lpstr>
      <vt:lpstr>Fitting </vt:lpstr>
      <vt:lpstr>Question:</vt:lpstr>
      <vt:lpstr>Shallow neural networks </vt:lpstr>
      <vt:lpstr>Arbitrary inputs, hidden units, outputs</vt:lpstr>
      <vt:lpstr>Question:</vt:lpstr>
      <vt:lpstr>PowerPoint Presentation</vt:lpstr>
      <vt:lpstr>PowerPoint Presentation</vt:lpstr>
      <vt:lpstr>PowerPoint Presentation</vt:lpstr>
      <vt:lpstr>Arbitrary inputs, hidden units, outputs</vt:lpstr>
      <vt:lpstr>Shallow neural networks </vt:lpstr>
      <vt:lpstr>Number of output regions</vt:lpstr>
      <vt:lpstr>Number of output regions</vt:lpstr>
      <vt:lpstr>Number of regions:</vt:lpstr>
      <vt:lpstr>Proof that more regions than 2^Di</vt:lpstr>
      <vt:lpstr>Shallow neural networks </vt:lpstr>
      <vt:lpstr>Nomenclature</vt:lpstr>
      <vt:lpstr>Nomenclature</vt:lpstr>
      <vt:lpstr>Other activation functions</vt:lpstr>
      <vt:lpstr>Regression</vt:lpstr>
      <vt:lpstr>Next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Prince</dc:creator>
  <cp:lastModifiedBy>Robert Moseley</cp:lastModifiedBy>
  <cp:revision>15</cp:revision>
  <cp:lastPrinted>2023-10-12T09:10:10Z</cp:lastPrinted>
  <dcterms:created xsi:type="dcterms:W3CDTF">2022-10-02T15:24:04Z</dcterms:created>
  <dcterms:modified xsi:type="dcterms:W3CDTF">2025-09-29T01:32:57Z</dcterms:modified>
</cp:coreProperties>
</file>